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8"/>
  </p:sldMasterIdLst>
  <p:notesMasterIdLst>
    <p:notesMasterId r:id="rId26"/>
  </p:notesMasterIdLst>
  <p:handoutMasterIdLst>
    <p:handoutMasterId r:id="rId27"/>
  </p:handoutMasterIdLst>
  <p:sldIdLst>
    <p:sldId id="257" r:id="rId9"/>
    <p:sldId id="293" r:id="rId10"/>
    <p:sldId id="294" r:id="rId11"/>
    <p:sldId id="295" r:id="rId12"/>
    <p:sldId id="297" r:id="rId13"/>
    <p:sldId id="296" r:id="rId14"/>
    <p:sldId id="258" r:id="rId15"/>
    <p:sldId id="286" r:id="rId16"/>
    <p:sldId id="283" r:id="rId17"/>
    <p:sldId id="275" r:id="rId18"/>
    <p:sldId id="282" r:id="rId19"/>
    <p:sldId id="287" r:id="rId20"/>
    <p:sldId id="288" r:id="rId21"/>
    <p:sldId id="289" r:id="rId22"/>
    <p:sldId id="290" r:id="rId23"/>
    <p:sldId id="291" r:id="rId24"/>
    <p:sldId id="292" r:id="rId25"/>
  </p:sldIdLst>
  <p:sldSz cx="12192000" cy="6858000"/>
  <p:notesSz cx="6746875" cy="9913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jell Nyman" initials="KN" lastIdx="2" clrIdx="0">
    <p:extLst>
      <p:ext uri="{19B8F6BF-5375-455C-9EA6-DF929625EA0E}">
        <p15:presenceInfo xmlns:p15="http://schemas.microsoft.com/office/powerpoint/2012/main" userId="315d8b0001f006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5FC"/>
    <a:srgbClr val="9E2F37"/>
    <a:srgbClr val="AFC3EB"/>
    <a:srgbClr val="E1E8F8"/>
    <a:srgbClr val="042896"/>
    <a:srgbClr val="EBEDFA"/>
    <a:srgbClr val="2862E1"/>
    <a:srgbClr val="032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E9B585-9C02-4ED3-AB1E-4CF4237453E8}" v="97" dt="2024-03-11T16:23:23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321" autoAdjust="0"/>
  </p:normalViewPr>
  <p:slideViewPr>
    <p:cSldViewPr>
      <p:cViewPr varScale="1">
        <p:scale>
          <a:sx n="76" d="100"/>
          <a:sy n="76" d="100"/>
        </p:scale>
        <p:origin x="34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8" Type="http://schemas.openxmlformats.org/officeDocument/2006/relationships/slideMaster" Target="slideMasters/slide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microsoft.com/office/2015/10/relationships/revisionInfo" Target="revisionInfo.xml"/><Relationship Id="rId33" Type="http://schemas.microsoft.com/office/2016/11/relationships/changesInfo" Target="changesInfos/changesInfo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32" Type="http://schemas.openxmlformats.org/officeDocument/2006/relationships/tableStyles" Target="tableStyles.xml"/><Relationship Id="rId24" Type="http://schemas.openxmlformats.org/officeDocument/2006/relationships/slide" Target="slides/slide1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ll Nyman" userId="315d8b0001f006a6" providerId="LiveId" clId="{47E9B585-9C02-4ED3-AB1E-4CF4237453E8}"/>
    <pc:docChg chg="undo custSel addSld delSld modSld">
      <pc:chgData name="Kjell Nyman" userId="315d8b0001f006a6" providerId="LiveId" clId="{47E9B585-9C02-4ED3-AB1E-4CF4237453E8}" dt="2024-03-11T16:28:17.922" v="4966" actId="20577"/>
      <pc:docMkLst>
        <pc:docMk/>
      </pc:docMkLst>
      <pc:sldChg chg="modSp mod modNotesTx">
        <pc:chgData name="Kjell Nyman" userId="315d8b0001f006a6" providerId="LiveId" clId="{47E9B585-9C02-4ED3-AB1E-4CF4237453E8}" dt="2024-03-11T16:16:39.898" v="4732" actId="20577"/>
        <pc:sldMkLst>
          <pc:docMk/>
          <pc:sldMk cId="0" sldId="257"/>
        </pc:sldMkLst>
        <pc:spChg chg="mod">
          <ac:chgData name="Kjell Nyman" userId="315d8b0001f006a6" providerId="LiveId" clId="{47E9B585-9C02-4ED3-AB1E-4CF4237453E8}" dt="2024-03-11T16:16:39.898" v="4732" actId="20577"/>
          <ac:spMkLst>
            <pc:docMk/>
            <pc:sldMk cId="0" sldId="257"/>
            <ac:spMk id="3074" creationId="{6F5DF6F6-53BC-4DDB-B3AA-3819BF6CA170}"/>
          </ac:spMkLst>
        </pc:spChg>
        <pc:spChg chg="mod">
          <ac:chgData name="Kjell Nyman" userId="315d8b0001f006a6" providerId="LiveId" clId="{47E9B585-9C02-4ED3-AB1E-4CF4237453E8}" dt="2024-03-08T14:31:09.507" v="193" actId="179"/>
          <ac:spMkLst>
            <pc:docMk/>
            <pc:sldMk cId="0" sldId="257"/>
            <ac:spMk id="3075" creationId="{5F84DD54-EE0B-4928-974F-818AB6B38860}"/>
          </ac:spMkLst>
        </pc:spChg>
      </pc:sldChg>
      <pc:sldChg chg="modSp mod">
        <pc:chgData name="Kjell Nyman" userId="315d8b0001f006a6" providerId="LiveId" clId="{47E9B585-9C02-4ED3-AB1E-4CF4237453E8}" dt="2024-03-11T13:52:33.945" v="4706" actId="255"/>
        <pc:sldMkLst>
          <pc:docMk/>
          <pc:sldMk cId="0" sldId="258"/>
        </pc:sldMkLst>
        <pc:spChg chg="mod">
          <ac:chgData name="Kjell Nyman" userId="315d8b0001f006a6" providerId="LiveId" clId="{47E9B585-9C02-4ED3-AB1E-4CF4237453E8}" dt="2024-03-11T12:36:34.022" v="3677" actId="255"/>
          <ac:spMkLst>
            <pc:docMk/>
            <pc:sldMk cId="0" sldId="258"/>
            <ac:spMk id="2" creationId="{2EC8A847-783B-4718-ABA2-D8FA896E2F6E}"/>
          </ac:spMkLst>
        </pc:spChg>
        <pc:spChg chg="mod">
          <ac:chgData name="Kjell Nyman" userId="315d8b0001f006a6" providerId="LiveId" clId="{47E9B585-9C02-4ED3-AB1E-4CF4237453E8}" dt="2024-03-11T13:52:33.945" v="4706" actId="255"/>
          <ac:spMkLst>
            <pc:docMk/>
            <pc:sldMk cId="0" sldId="258"/>
            <ac:spMk id="5" creationId="{E8603C73-2CFD-5806-B678-3E59533C7C17}"/>
          </ac:spMkLst>
        </pc:spChg>
      </pc:sldChg>
      <pc:sldChg chg="modSp mod">
        <pc:chgData name="Kjell Nyman" userId="315d8b0001f006a6" providerId="LiveId" clId="{47E9B585-9C02-4ED3-AB1E-4CF4237453E8}" dt="2024-03-11T13:53:51.847" v="4714" actId="14100"/>
        <pc:sldMkLst>
          <pc:docMk/>
          <pc:sldMk cId="2288250806" sldId="275"/>
        </pc:sldMkLst>
        <pc:spChg chg="mod">
          <ac:chgData name="Kjell Nyman" userId="315d8b0001f006a6" providerId="LiveId" clId="{47E9B585-9C02-4ED3-AB1E-4CF4237453E8}" dt="2024-03-11T13:53:28.027" v="4711" actId="27636"/>
          <ac:spMkLst>
            <pc:docMk/>
            <pc:sldMk cId="2288250806" sldId="275"/>
            <ac:spMk id="5" creationId="{C11D8924-8602-3181-DCDB-B10BE9B7D075}"/>
          </ac:spMkLst>
        </pc:spChg>
        <pc:spChg chg="mod">
          <ac:chgData name="Kjell Nyman" userId="315d8b0001f006a6" providerId="LiveId" clId="{47E9B585-9C02-4ED3-AB1E-4CF4237453E8}" dt="2024-03-11T13:53:51.847" v="4714" actId="14100"/>
          <ac:spMkLst>
            <pc:docMk/>
            <pc:sldMk cId="2288250806" sldId="275"/>
            <ac:spMk id="6" creationId="{5DCAE42D-FD2A-843B-5212-1E7F2040D880}"/>
          </ac:spMkLst>
        </pc:spChg>
      </pc:sldChg>
      <pc:sldChg chg="modSp mod">
        <pc:chgData name="Kjell Nyman" userId="315d8b0001f006a6" providerId="LiveId" clId="{47E9B585-9C02-4ED3-AB1E-4CF4237453E8}" dt="2024-03-11T13:07:17.396" v="4497" actId="14100"/>
        <pc:sldMkLst>
          <pc:docMk/>
          <pc:sldMk cId="1634551904" sldId="282"/>
        </pc:sldMkLst>
        <pc:spChg chg="mod">
          <ac:chgData name="Kjell Nyman" userId="315d8b0001f006a6" providerId="LiveId" clId="{47E9B585-9C02-4ED3-AB1E-4CF4237453E8}" dt="2024-03-11T13:07:17.396" v="4497" actId="14100"/>
          <ac:spMkLst>
            <pc:docMk/>
            <pc:sldMk cId="1634551904" sldId="282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53:09.932" v="4709" actId="255"/>
        <pc:sldMkLst>
          <pc:docMk/>
          <pc:sldMk cId="774108685" sldId="283"/>
        </pc:sldMkLst>
        <pc:spChg chg="mod">
          <ac:chgData name="Kjell Nyman" userId="315d8b0001f006a6" providerId="LiveId" clId="{47E9B585-9C02-4ED3-AB1E-4CF4237453E8}" dt="2024-03-11T13:53:09.932" v="4709" actId="255"/>
          <ac:spMkLst>
            <pc:docMk/>
            <pc:sldMk cId="774108685" sldId="283"/>
            <ac:spMk id="5" creationId="{4605E6DB-206A-8AF9-2ADF-ED08895432D5}"/>
          </ac:spMkLst>
        </pc:spChg>
      </pc:sldChg>
      <pc:sldChg chg="modSp mod">
        <pc:chgData name="Kjell Nyman" userId="315d8b0001f006a6" providerId="LiveId" clId="{47E9B585-9C02-4ED3-AB1E-4CF4237453E8}" dt="2024-03-11T13:52:57.747" v="4708" actId="5793"/>
        <pc:sldMkLst>
          <pc:docMk/>
          <pc:sldMk cId="2180215319" sldId="286"/>
        </pc:sldMkLst>
        <pc:spChg chg="mod">
          <ac:chgData name="Kjell Nyman" userId="315d8b0001f006a6" providerId="LiveId" clId="{47E9B585-9C02-4ED3-AB1E-4CF4237453E8}" dt="2024-03-11T13:52:57.747" v="4708" actId="5793"/>
          <ac:spMkLst>
            <pc:docMk/>
            <pc:sldMk cId="2180215319" sldId="286"/>
            <ac:spMk id="3" creationId="{60413A87-7E5C-9E1D-19DB-950A70A98111}"/>
          </ac:spMkLst>
        </pc:spChg>
      </pc:sldChg>
      <pc:sldChg chg="modSp mod">
        <pc:chgData name="Kjell Nyman" userId="315d8b0001f006a6" providerId="LiveId" clId="{47E9B585-9C02-4ED3-AB1E-4CF4237453E8}" dt="2024-03-11T13:07:46.471" v="4500" actId="14100"/>
        <pc:sldMkLst>
          <pc:docMk/>
          <pc:sldMk cId="3820144933" sldId="287"/>
        </pc:sldMkLst>
        <pc:spChg chg="mod">
          <ac:chgData name="Kjell Nyman" userId="315d8b0001f006a6" providerId="LiveId" clId="{47E9B585-9C02-4ED3-AB1E-4CF4237453E8}" dt="2024-03-11T13:07:46.471" v="4500" actId="14100"/>
          <ac:spMkLst>
            <pc:docMk/>
            <pc:sldMk cId="3820144933" sldId="287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41:26.825" v="4687" actId="113"/>
        <pc:sldMkLst>
          <pc:docMk/>
          <pc:sldMk cId="854247715" sldId="288"/>
        </pc:sldMkLst>
        <pc:spChg chg="mod">
          <ac:chgData name="Kjell Nyman" userId="315d8b0001f006a6" providerId="LiveId" clId="{47E9B585-9C02-4ED3-AB1E-4CF4237453E8}" dt="2024-03-11T13:41:26.825" v="4687" actId="113"/>
          <ac:spMkLst>
            <pc:docMk/>
            <pc:sldMk cId="854247715" sldId="288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08:03.684" v="4501" actId="113"/>
        <pc:sldMkLst>
          <pc:docMk/>
          <pc:sldMk cId="3208769104" sldId="289"/>
        </pc:sldMkLst>
        <pc:spChg chg="mod">
          <ac:chgData name="Kjell Nyman" userId="315d8b0001f006a6" providerId="LiveId" clId="{47E9B585-9C02-4ED3-AB1E-4CF4237453E8}" dt="2024-03-11T13:08:03.684" v="4501" actId="113"/>
          <ac:spMkLst>
            <pc:docMk/>
            <pc:sldMk cId="3208769104" sldId="289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09:36.414" v="4502" actId="113"/>
        <pc:sldMkLst>
          <pc:docMk/>
          <pc:sldMk cId="2707541277" sldId="290"/>
        </pc:sldMkLst>
        <pc:spChg chg="mod">
          <ac:chgData name="Kjell Nyman" userId="315d8b0001f006a6" providerId="LiveId" clId="{47E9B585-9C02-4ED3-AB1E-4CF4237453E8}" dt="2024-03-11T13:09:36.414" v="4502" actId="113"/>
          <ac:spMkLst>
            <pc:docMk/>
            <pc:sldMk cId="2707541277" sldId="290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10:02.446" v="4506" actId="14100"/>
        <pc:sldMkLst>
          <pc:docMk/>
          <pc:sldMk cId="2780028310" sldId="291"/>
        </pc:sldMkLst>
        <pc:spChg chg="mod">
          <ac:chgData name="Kjell Nyman" userId="315d8b0001f006a6" providerId="LiveId" clId="{47E9B585-9C02-4ED3-AB1E-4CF4237453E8}" dt="2024-03-11T13:10:02.446" v="4506" actId="14100"/>
          <ac:spMkLst>
            <pc:docMk/>
            <pc:sldMk cId="2780028310" sldId="291"/>
            <ac:spMk id="2" creationId="{2EC8A847-783B-4718-ABA2-D8FA896E2F6E}"/>
          </ac:spMkLst>
        </pc:spChg>
      </pc:sldChg>
      <pc:sldChg chg="modSp mod">
        <pc:chgData name="Kjell Nyman" userId="315d8b0001f006a6" providerId="LiveId" clId="{47E9B585-9C02-4ED3-AB1E-4CF4237453E8}" dt="2024-03-11T13:54:21.692" v="4715" actId="255"/>
        <pc:sldMkLst>
          <pc:docMk/>
          <pc:sldMk cId="3702862552" sldId="292"/>
        </pc:sldMkLst>
        <pc:spChg chg="mod">
          <ac:chgData name="Kjell Nyman" userId="315d8b0001f006a6" providerId="LiveId" clId="{47E9B585-9C02-4ED3-AB1E-4CF4237453E8}" dt="2024-03-11T13:54:21.692" v="4715" actId="255"/>
          <ac:spMkLst>
            <pc:docMk/>
            <pc:sldMk cId="3702862552" sldId="292"/>
            <ac:spMk id="5" creationId="{4605E6DB-206A-8AF9-2ADF-ED08895432D5}"/>
          </ac:spMkLst>
        </pc:spChg>
      </pc:sldChg>
      <pc:sldChg chg="new del">
        <pc:chgData name="Kjell Nyman" userId="315d8b0001f006a6" providerId="LiveId" clId="{47E9B585-9C02-4ED3-AB1E-4CF4237453E8}" dt="2024-03-08T14:34:28.143" v="218" actId="680"/>
        <pc:sldMkLst>
          <pc:docMk/>
          <pc:sldMk cId="2249409035" sldId="293"/>
        </pc:sldMkLst>
      </pc:sldChg>
      <pc:sldChg chg="addSp modSp new mod">
        <pc:chgData name="Kjell Nyman" userId="315d8b0001f006a6" providerId="LiveId" clId="{47E9B585-9C02-4ED3-AB1E-4CF4237453E8}" dt="2024-03-11T16:17:09.430" v="4733"/>
        <pc:sldMkLst>
          <pc:docMk/>
          <pc:sldMk cId="2270226686" sldId="293"/>
        </pc:sldMkLst>
        <pc:spChg chg="mod">
          <ac:chgData name="Kjell Nyman" userId="315d8b0001f006a6" providerId="LiveId" clId="{47E9B585-9C02-4ED3-AB1E-4CF4237453E8}" dt="2024-03-10T18:08:50.412" v="1653" actId="20577"/>
          <ac:spMkLst>
            <pc:docMk/>
            <pc:sldMk cId="2270226686" sldId="293"/>
            <ac:spMk id="2" creationId="{A8374DF9-05AC-6617-38C9-AE68544206F4}"/>
          </ac:spMkLst>
        </pc:spChg>
        <pc:spChg chg="add mod">
          <ac:chgData name="Kjell Nyman" userId="315d8b0001f006a6" providerId="LiveId" clId="{47E9B585-9C02-4ED3-AB1E-4CF4237453E8}" dt="2024-03-11T13:50:44.619" v="4692" actId="255"/>
          <ac:spMkLst>
            <pc:docMk/>
            <pc:sldMk cId="2270226686" sldId="293"/>
            <ac:spMk id="3" creationId="{CD0A9FAC-4F1E-EC7A-2793-17E133C63354}"/>
          </ac:spMkLst>
        </pc:spChg>
        <pc:spChg chg="add mod">
          <ac:chgData name="Kjell Nyman" userId="315d8b0001f006a6" providerId="LiveId" clId="{47E9B585-9C02-4ED3-AB1E-4CF4237453E8}" dt="2024-03-11T16:17:09.430" v="4733"/>
          <ac:spMkLst>
            <pc:docMk/>
            <pc:sldMk cId="2270226686" sldId="293"/>
            <ac:spMk id="4" creationId="{DCD391EB-ED4A-F7AD-5DC8-B6DA43AC3779}"/>
          </ac:spMkLst>
        </pc:spChg>
      </pc:sldChg>
      <pc:sldChg chg="addSp delSp modSp new del mod">
        <pc:chgData name="Kjell Nyman" userId="315d8b0001f006a6" providerId="LiveId" clId="{47E9B585-9C02-4ED3-AB1E-4CF4237453E8}" dt="2024-03-08T14:33:36.112" v="216" actId="680"/>
        <pc:sldMkLst>
          <pc:docMk/>
          <pc:sldMk cId="2747813826" sldId="293"/>
        </pc:sldMkLst>
        <pc:spChg chg="mod">
          <ac:chgData name="Kjell Nyman" userId="315d8b0001f006a6" providerId="LiveId" clId="{47E9B585-9C02-4ED3-AB1E-4CF4237453E8}" dt="2024-03-08T14:33:35.365" v="215" actId="20577"/>
          <ac:spMkLst>
            <pc:docMk/>
            <pc:sldMk cId="2747813826" sldId="293"/>
            <ac:spMk id="2" creationId="{EB7B7695-0F49-09AD-DFCD-4BF232A4FE78}"/>
          </ac:spMkLst>
        </pc:spChg>
        <pc:spChg chg="add del">
          <ac:chgData name="Kjell Nyman" userId="315d8b0001f006a6" providerId="LiveId" clId="{47E9B585-9C02-4ED3-AB1E-4CF4237453E8}" dt="2024-03-08T14:33:32.083" v="212" actId="34307"/>
          <ac:spMkLst>
            <pc:docMk/>
            <pc:sldMk cId="2747813826" sldId="293"/>
            <ac:spMk id="3" creationId="{FA57BA2F-0248-4455-A2CD-419B34C1297B}"/>
          </ac:spMkLst>
        </pc:spChg>
        <pc:picChg chg="add del mod ord">
          <ac:chgData name="Kjell Nyman" userId="315d8b0001f006a6" providerId="LiveId" clId="{47E9B585-9C02-4ED3-AB1E-4CF4237453E8}" dt="2024-03-08T14:33:32.083" v="212" actId="34307"/>
          <ac:picMkLst>
            <pc:docMk/>
            <pc:sldMk cId="2747813826" sldId="293"/>
            <ac:picMk id="4" creationId="{09A77A38-CA43-F450-57C6-152C9D4D0F9A}"/>
          </ac:picMkLst>
        </pc:picChg>
      </pc:sldChg>
      <pc:sldChg chg="new del">
        <pc:chgData name="Kjell Nyman" userId="315d8b0001f006a6" providerId="LiveId" clId="{47E9B585-9C02-4ED3-AB1E-4CF4237453E8}" dt="2024-03-08T15:18:13.959" v="1468" actId="680"/>
        <pc:sldMkLst>
          <pc:docMk/>
          <pc:sldMk cId="200989125" sldId="294"/>
        </pc:sldMkLst>
      </pc:sldChg>
      <pc:sldChg chg="addSp delSp modSp new mod">
        <pc:chgData name="Kjell Nyman" userId="315d8b0001f006a6" providerId="LiveId" clId="{47E9B585-9C02-4ED3-AB1E-4CF4237453E8}" dt="2024-03-11T16:20:50.045" v="4839" actId="20577"/>
        <pc:sldMkLst>
          <pc:docMk/>
          <pc:sldMk cId="2126798412" sldId="294"/>
        </pc:sldMkLst>
        <pc:spChg chg="mod">
          <ac:chgData name="Kjell Nyman" userId="315d8b0001f006a6" providerId="LiveId" clId="{47E9B585-9C02-4ED3-AB1E-4CF4237453E8}" dt="2024-03-11T09:44:53.998" v="2157" actId="1076"/>
          <ac:spMkLst>
            <pc:docMk/>
            <pc:sldMk cId="2126798412" sldId="294"/>
            <ac:spMk id="2" creationId="{ACDEFF3A-E0E4-1974-8108-14E99D7DE7D2}"/>
          </ac:spMkLst>
        </pc:spChg>
        <pc:spChg chg="add del mod">
          <ac:chgData name="Kjell Nyman" userId="315d8b0001f006a6" providerId="LiveId" clId="{47E9B585-9C02-4ED3-AB1E-4CF4237453E8}" dt="2024-03-10T18:18:13.292" v="1835"/>
          <ac:spMkLst>
            <pc:docMk/>
            <pc:sldMk cId="2126798412" sldId="294"/>
            <ac:spMk id="3" creationId="{E80F77E3-D125-48F4-FDFF-8BC9C6E4662B}"/>
          </ac:spMkLst>
        </pc:spChg>
        <pc:spChg chg="add mod">
          <ac:chgData name="Kjell Nyman" userId="315d8b0001f006a6" providerId="LiveId" clId="{47E9B585-9C02-4ED3-AB1E-4CF4237453E8}" dt="2024-03-11T16:19:24.614" v="4740" actId="255"/>
          <ac:spMkLst>
            <pc:docMk/>
            <pc:sldMk cId="2126798412" sldId="294"/>
            <ac:spMk id="4" creationId="{50D3E093-1D68-6DB8-DF3D-ABA336BD3ED4}"/>
          </ac:spMkLst>
        </pc:spChg>
        <pc:spChg chg="add mod">
          <ac:chgData name="Kjell Nyman" userId="315d8b0001f006a6" providerId="LiveId" clId="{47E9B585-9C02-4ED3-AB1E-4CF4237453E8}" dt="2024-03-11T16:19:17.521" v="4739" actId="255"/>
          <ac:spMkLst>
            <pc:docMk/>
            <pc:sldMk cId="2126798412" sldId="294"/>
            <ac:spMk id="5" creationId="{101FBCB3-A220-10AE-C22C-60697CBEBBC9}"/>
          </ac:spMkLst>
        </pc:spChg>
        <pc:spChg chg="add mod">
          <ac:chgData name="Kjell Nyman" userId="315d8b0001f006a6" providerId="LiveId" clId="{47E9B585-9C02-4ED3-AB1E-4CF4237453E8}" dt="2024-03-11T13:51:19.396" v="4696" actId="255"/>
          <ac:spMkLst>
            <pc:docMk/>
            <pc:sldMk cId="2126798412" sldId="294"/>
            <ac:spMk id="6" creationId="{1E269467-14D4-4572-F461-C44988F2AB06}"/>
          </ac:spMkLst>
        </pc:spChg>
        <pc:spChg chg="add mod">
          <ac:chgData name="Kjell Nyman" userId="315d8b0001f006a6" providerId="LiveId" clId="{47E9B585-9C02-4ED3-AB1E-4CF4237453E8}" dt="2024-03-11T16:18:30.812" v="4738" actId="255"/>
          <ac:spMkLst>
            <pc:docMk/>
            <pc:sldMk cId="2126798412" sldId="294"/>
            <ac:spMk id="7" creationId="{563CF5C4-5F83-0286-4226-BD5D8ACCE25A}"/>
          </ac:spMkLst>
        </pc:spChg>
        <pc:spChg chg="add mod">
          <ac:chgData name="Kjell Nyman" userId="315d8b0001f006a6" providerId="LiveId" clId="{47E9B585-9C02-4ED3-AB1E-4CF4237453E8}" dt="2024-03-11T16:18:02.503" v="4735" actId="255"/>
          <ac:spMkLst>
            <pc:docMk/>
            <pc:sldMk cId="2126798412" sldId="294"/>
            <ac:spMk id="8" creationId="{6B634B51-8E42-53BD-A1A0-868F0908EFD0}"/>
          </ac:spMkLst>
        </pc:spChg>
        <pc:spChg chg="add del mod">
          <ac:chgData name="Kjell Nyman" userId="315d8b0001f006a6" providerId="LiveId" clId="{47E9B585-9C02-4ED3-AB1E-4CF4237453E8}" dt="2024-03-11T09:55:08.252" v="2252"/>
          <ac:spMkLst>
            <pc:docMk/>
            <pc:sldMk cId="2126798412" sldId="294"/>
            <ac:spMk id="9" creationId="{1059A265-741B-324A-5911-D3A79902DD98}"/>
          </ac:spMkLst>
        </pc:spChg>
        <pc:spChg chg="add del mod">
          <ac:chgData name="Kjell Nyman" userId="315d8b0001f006a6" providerId="LiveId" clId="{47E9B585-9C02-4ED3-AB1E-4CF4237453E8}" dt="2024-03-11T09:55:08.253" v="2254"/>
          <ac:spMkLst>
            <pc:docMk/>
            <pc:sldMk cId="2126798412" sldId="294"/>
            <ac:spMk id="10" creationId="{30B43AFE-DD15-0128-5477-31420DB9C224}"/>
          </ac:spMkLst>
        </pc:spChg>
        <pc:spChg chg="add mod">
          <ac:chgData name="Kjell Nyman" userId="315d8b0001f006a6" providerId="LiveId" clId="{47E9B585-9C02-4ED3-AB1E-4CF4237453E8}" dt="2024-03-11T16:20:50.045" v="4839" actId="20577"/>
          <ac:spMkLst>
            <pc:docMk/>
            <pc:sldMk cId="2126798412" sldId="294"/>
            <ac:spMk id="11" creationId="{FDFDE35A-26EE-CC6C-045C-CD3E631E5C75}"/>
          </ac:spMkLst>
        </pc:spChg>
        <pc:spChg chg="add mod">
          <ac:chgData name="Kjell Nyman" userId="315d8b0001f006a6" providerId="LiveId" clId="{47E9B585-9C02-4ED3-AB1E-4CF4237453E8}" dt="2024-03-11T16:17:38.991" v="4734"/>
          <ac:spMkLst>
            <pc:docMk/>
            <pc:sldMk cId="2126798412" sldId="294"/>
            <ac:spMk id="12" creationId="{1B9D1681-738D-5651-E2D6-2F351F8F9B60}"/>
          </ac:spMkLst>
        </pc:spChg>
        <pc:picChg chg="add mod">
          <ac:chgData name="Kjell Nyman" userId="315d8b0001f006a6" providerId="LiveId" clId="{47E9B585-9C02-4ED3-AB1E-4CF4237453E8}" dt="2024-03-11T09:52:39.226" v="2238" actId="1076"/>
          <ac:picMkLst>
            <pc:docMk/>
            <pc:sldMk cId="2126798412" sldId="294"/>
            <ac:picMk id="1026" creationId="{5C8FCAC6-61FC-AC1C-A0F0-6F9DF0F2EB9E}"/>
          </ac:picMkLst>
        </pc:picChg>
        <pc:picChg chg="add mod">
          <ac:chgData name="Kjell Nyman" userId="315d8b0001f006a6" providerId="LiveId" clId="{47E9B585-9C02-4ED3-AB1E-4CF4237453E8}" dt="2024-03-11T09:54:37.920" v="2247" actId="1076"/>
          <ac:picMkLst>
            <pc:docMk/>
            <pc:sldMk cId="2126798412" sldId="294"/>
            <ac:picMk id="1028" creationId="{4E2F8D24-5299-06E8-A00A-44ACB75505CE}"/>
          </ac:picMkLst>
        </pc:picChg>
        <pc:picChg chg="add mod">
          <ac:chgData name="Kjell Nyman" userId="315d8b0001f006a6" providerId="LiveId" clId="{47E9B585-9C02-4ED3-AB1E-4CF4237453E8}" dt="2024-03-11T09:52:57.174" v="2240" actId="1076"/>
          <ac:picMkLst>
            <pc:docMk/>
            <pc:sldMk cId="2126798412" sldId="294"/>
            <ac:picMk id="1030" creationId="{64E863DC-6FD7-685D-E4A1-EB588216DA26}"/>
          </ac:picMkLst>
        </pc:picChg>
        <pc:picChg chg="add mod">
          <ac:chgData name="Kjell Nyman" userId="315d8b0001f006a6" providerId="LiveId" clId="{47E9B585-9C02-4ED3-AB1E-4CF4237453E8}" dt="2024-03-11T09:54:16.342" v="2245" actId="1076"/>
          <ac:picMkLst>
            <pc:docMk/>
            <pc:sldMk cId="2126798412" sldId="294"/>
            <ac:picMk id="1032" creationId="{9E14FD52-2E7D-B4D9-A2AC-9481886A431B}"/>
          </ac:picMkLst>
        </pc:picChg>
        <pc:picChg chg="add del mod">
          <ac:chgData name="Kjell Nyman" userId="315d8b0001f006a6" providerId="LiveId" clId="{47E9B585-9C02-4ED3-AB1E-4CF4237453E8}" dt="2024-03-11T09:43:02.614" v="2139" actId="478"/>
          <ac:picMkLst>
            <pc:docMk/>
            <pc:sldMk cId="2126798412" sldId="294"/>
            <ac:picMk id="1034" creationId="{279B35BC-3801-4787-0BD1-46C42461A393}"/>
          </ac:picMkLst>
        </pc:picChg>
        <pc:picChg chg="add del mod">
          <ac:chgData name="Kjell Nyman" userId="315d8b0001f006a6" providerId="LiveId" clId="{47E9B585-9C02-4ED3-AB1E-4CF4237453E8}" dt="2024-03-11T09:42:59.965" v="2138" actId="478"/>
          <ac:picMkLst>
            <pc:docMk/>
            <pc:sldMk cId="2126798412" sldId="294"/>
            <ac:picMk id="1036" creationId="{80DED04B-9954-BD7B-4150-6E109B6C5260}"/>
          </ac:picMkLst>
        </pc:picChg>
        <pc:picChg chg="add">
          <ac:chgData name="Kjell Nyman" userId="315d8b0001f006a6" providerId="LiveId" clId="{47E9B585-9C02-4ED3-AB1E-4CF4237453E8}" dt="2024-03-11T08:58:45.218" v="1869"/>
          <ac:picMkLst>
            <pc:docMk/>
            <pc:sldMk cId="2126798412" sldId="294"/>
            <ac:picMk id="1038" creationId="{CBFBA036-BACE-663C-B53E-412444776BFF}"/>
          </ac:picMkLst>
        </pc:picChg>
        <pc:picChg chg="add mod">
          <ac:chgData name="Kjell Nyman" userId="315d8b0001f006a6" providerId="LiveId" clId="{47E9B585-9C02-4ED3-AB1E-4CF4237453E8}" dt="2024-03-11T09:53:09.079" v="2241" actId="1076"/>
          <ac:picMkLst>
            <pc:docMk/>
            <pc:sldMk cId="2126798412" sldId="294"/>
            <ac:picMk id="1040" creationId="{1CE8BD18-0379-7246-DBA4-255837957367}"/>
          </ac:picMkLst>
        </pc:picChg>
        <pc:picChg chg="add mod">
          <ac:chgData name="Kjell Nyman" userId="315d8b0001f006a6" providerId="LiveId" clId="{47E9B585-9C02-4ED3-AB1E-4CF4237453E8}" dt="2024-03-11T09:52:50.740" v="2239" actId="1076"/>
          <ac:picMkLst>
            <pc:docMk/>
            <pc:sldMk cId="2126798412" sldId="294"/>
            <ac:picMk id="1042" creationId="{0BCECB0F-D887-D453-AA28-97511AAB5018}"/>
          </ac:picMkLst>
        </pc:picChg>
        <pc:picChg chg="add">
          <ac:chgData name="Kjell Nyman" userId="315d8b0001f006a6" providerId="LiveId" clId="{47E9B585-9C02-4ED3-AB1E-4CF4237453E8}" dt="2024-03-11T09:26:19.990" v="1961"/>
          <ac:picMkLst>
            <pc:docMk/>
            <pc:sldMk cId="2126798412" sldId="294"/>
            <ac:picMk id="1044" creationId="{D6C7E125-5DA5-08FE-DC46-DF832F51496F}"/>
          </ac:picMkLst>
        </pc:picChg>
      </pc:sldChg>
      <pc:sldChg chg="addSp modSp new mod">
        <pc:chgData name="Kjell Nyman" userId="315d8b0001f006a6" providerId="LiveId" clId="{47E9B585-9C02-4ED3-AB1E-4CF4237453E8}" dt="2024-03-11T16:23:08.751" v="4859" actId="20577"/>
        <pc:sldMkLst>
          <pc:docMk/>
          <pc:sldMk cId="3995734250" sldId="295"/>
        </pc:sldMkLst>
        <pc:spChg chg="mod">
          <ac:chgData name="Kjell Nyman" userId="315d8b0001f006a6" providerId="LiveId" clId="{47E9B585-9C02-4ED3-AB1E-4CF4237453E8}" dt="2024-03-11T10:11:02.048" v="2589" actId="1076"/>
          <ac:spMkLst>
            <pc:docMk/>
            <pc:sldMk cId="3995734250" sldId="295"/>
            <ac:spMk id="2" creationId="{6ADECCCE-9D1E-BF1C-0E1E-C905B1FE858F}"/>
          </ac:spMkLst>
        </pc:spChg>
        <pc:spChg chg="mod">
          <ac:chgData name="Kjell Nyman" userId="315d8b0001f006a6" providerId="LiveId" clId="{47E9B585-9C02-4ED3-AB1E-4CF4237453E8}" dt="2024-03-11T16:23:08.751" v="4859" actId="20577"/>
          <ac:spMkLst>
            <pc:docMk/>
            <pc:sldMk cId="3995734250" sldId="295"/>
            <ac:spMk id="3" creationId="{20D4E22C-CB02-037A-EC76-F16CAF68F7FA}"/>
          </ac:spMkLst>
        </pc:spChg>
        <pc:spChg chg="add mod">
          <ac:chgData name="Kjell Nyman" userId="315d8b0001f006a6" providerId="LiveId" clId="{47E9B585-9C02-4ED3-AB1E-4CF4237453E8}" dt="2024-03-11T16:21:03.038" v="4840"/>
          <ac:spMkLst>
            <pc:docMk/>
            <pc:sldMk cId="3995734250" sldId="295"/>
            <ac:spMk id="4" creationId="{75D1ACD7-21ED-B1AA-9295-A2112BD9AB2D}"/>
          </ac:spMkLst>
        </pc:spChg>
      </pc:sldChg>
      <pc:sldChg chg="modSp add mod">
        <pc:chgData name="Kjell Nyman" userId="315d8b0001f006a6" providerId="LiveId" clId="{47E9B585-9C02-4ED3-AB1E-4CF4237453E8}" dt="2024-03-11T16:28:17.922" v="4966" actId="20577"/>
        <pc:sldMkLst>
          <pc:docMk/>
          <pc:sldMk cId="4282178463" sldId="296"/>
        </pc:sldMkLst>
        <pc:spChg chg="mod">
          <ac:chgData name="Kjell Nyman" userId="315d8b0001f006a6" providerId="LiveId" clId="{47E9B585-9C02-4ED3-AB1E-4CF4237453E8}" dt="2024-03-11T12:18:19.888" v="3350" actId="20577"/>
          <ac:spMkLst>
            <pc:docMk/>
            <pc:sldMk cId="4282178463" sldId="296"/>
            <ac:spMk id="2" creationId="{2EC8A847-783B-4718-ABA2-D8FA896E2F6E}"/>
          </ac:spMkLst>
        </pc:spChg>
        <pc:spChg chg="mod">
          <ac:chgData name="Kjell Nyman" userId="315d8b0001f006a6" providerId="LiveId" clId="{47E9B585-9C02-4ED3-AB1E-4CF4237453E8}" dt="2024-03-11T16:28:17.922" v="4966" actId="20577"/>
          <ac:spMkLst>
            <pc:docMk/>
            <pc:sldMk cId="4282178463" sldId="296"/>
            <ac:spMk id="5" creationId="{E8603C73-2CFD-5806-B678-3E59533C7C17}"/>
          </ac:spMkLst>
        </pc:spChg>
      </pc:sldChg>
      <pc:sldChg chg="addSp modSp new mod">
        <pc:chgData name="Kjell Nyman" userId="315d8b0001f006a6" providerId="LiveId" clId="{47E9B585-9C02-4ED3-AB1E-4CF4237453E8}" dt="2024-03-11T16:25:54.113" v="4907" actId="20577"/>
        <pc:sldMkLst>
          <pc:docMk/>
          <pc:sldMk cId="1294937092" sldId="297"/>
        </pc:sldMkLst>
        <pc:spChg chg="mod">
          <ac:chgData name="Kjell Nyman" userId="315d8b0001f006a6" providerId="LiveId" clId="{47E9B585-9C02-4ED3-AB1E-4CF4237453E8}" dt="2024-03-11T13:06:34.072" v="4495" actId="113"/>
          <ac:spMkLst>
            <pc:docMk/>
            <pc:sldMk cId="1294937092" sldId="297"/>
            <ac:spMk id="2" creationId="{E53D785C-806A-C49F-6380-81D0B267AD5E}"/>
          </ac:spMkLst>
        </pc:spChg>
        <pc:spChg chg="mod">
          <ac:chgData name="Kjell Nyman" userId="315d8b0001f006a6" providerId="LiveId" clId="{47E9B585-9C02-4ED3-AB1E-4CF4237453E8}" dt="2024-03-11T16:25:54.113" v="4907" actId="20577"/>
          <ac:spMkLst>
            <pc:docMk/>
            <pc:sldMk cId="1294937092" sldId="297"/>
            <ac:spMk id="3" creationId="{6BAAFBAD-4504-3D8F-03EF-46C0478B75F1}"/>
          </ac:spMkLst>
        </pc:spChg>
        <pc:spChg chg="add mod">
          <ac:chgData name="Kjell Nyman" userId="315d8b0001f006a6" providerId="LiveId" clId="{47E9B585-9C02-4ED3-AB1E-4CF4237453E8}" dt="2024-03-11T16:23:23.612" v="4860"/>
          <ac:spMkLst>
            <pc:docMk/>
            <pc:sldMk cId="1294937092" sldId="297"/>
            <ac:spMk id="4" creationId="{654776C2-C385-5FC8-D15F-DDDC97E671B5}"/>
          </ac:spMkLst>
        </pc:spChg>
      </pc:sldChg>
      <pc:sldChg chg="new del">
        <pc:chgData name="Kjell Nyman" userId="315d8b0001f006a6" providerId="LiveId" clId="{47E9B585-9C02-4ED3-AB1E-4CF4237453E8}" dt="2024-03-11T13:41:06.159" v="4686" actId="47"/>
        <pc:sldMkLst>
          <pc:docMk/>
          <pc:sldMk cId="388126548" sldId="298"/>
        </pc:sldMkLst>
      </pc:sldChg>
      <pc:sldChg chg="modSp new del mod">
        <pc:chgData name="Kjell Nyman" userId="315d8b0001f006a6" providerId="LiveId" clId="{47E9B585-9C02-4ED3-AB1E-4CF4237453E8}" dt="2024-03-11T13:11:31.528" v="4508" actId="47"/>
        <pc:sldMkLst>
          <pc:docMk/>
          <pc:sldMk cId="3670969410" sldId="298"/>
        </pc:sldMkLst>
        <pc:spChg chg="mod">
          <ac:chgData name="Kjell Nyman" userId="315d8b0001f006a6" providerId="LiveId" clId="{47E9B585-9C02-4ED3-AB1E-4CF4237453E8}" dt="2024-03-11T13:11:03.533" v="4507" actId="14100"/>
          <ac:spMkLst>
            <pc:docMk/>
            <pc:sldMk cId="3670969410" sldId="298"/>
            <ac:spMk id="2" creationId="{C4619B73-A880-DC7F-9A65-366797775BB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J&#228;mf&#246;relsear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J&#228;mf&#246;relseark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J&#228;mf&#246;relseark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J&#228;mf&#246;relsear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oer_programansvariga_kodsvar_alla_respondenter_22070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315d8b0001f006a6/Dokument/&#214;ppna%20l&#228;rresurser/oer_programansvariga_kodsvar_alla_respondenter_22070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56036745406818E-2"/>
          <c:y val="4.9828486293499639E-2"/>
          <c:w val="0.83498840769903759"/>
          <c:h val="0.649793385159676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3-44F9-AEE4-B7511653455F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3-44F9-AEE4-B7511653455F}"/>
              </c:ext>
            </c:extLst>
          </c:dPt>
          <c:dPt>
            <c:idx val="6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63-44F9-AEE4-B7511653455F}"/>
              </c:ext>
            </c:extLst>
          </c:dPt>
          <c:cat>
            <c:numRef>
              <c:f>'[Jämförelseark.xlsx]Resultat på bruttonivå'!$O$5:$V$5</c:f>
              <c:numCache>
                <c:formatCode>General</c:formatCode>
                <c:ptCount val="8"/>
                <c:pt idx="0">
                  <c:v>2019</c:v>
                </c:pt>
                <c:pt idx="1">
                  <c:v>2022</c:v>
                </c:pt>
                <c:pt idx="3">
                  <c:v>2019</c:v>
                </c:pt>
                <c:pt idx="4">
                  <c:v>2022</c:v>
                </c:pt>
                <c:pt idx="6">
                  <c:v>2019</c:v>
                </c:pt>
                <c:pt idx="7">
                  <c:v>2022</c:v>
                </c:pt>
              </c:numCache>
            </c:numRef>
          </c:cat>
          <c:val>
            <c:numRef>
              <c:f>'[Jämförelseark.xlsx]Resultat på bruttonivå'!$O$6:$V$6</c:f>
              <c:numCache>
                <c:formatCode>0%</c:formatCode>
                <c:ptCount val="8"/>
                <c:pt idx="0">
                  <c:v>0.37414965986394555</c:v>
                </c:pt>
                <c:pt idx="1">
                  <c:v>0.61904761904761907</c:v>
                </c:pt>
                <c:pt idx="3">
                  <c:v>0.46</c:v>
                </c:pt>
                <c:pt idx="4">
                  <c:v>0.64</c:v>
                </c:pt>
                <c:pt idx="6">
                  <c:v>0.36</c:v>
                </c:pt>
                <c:pt idx="7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63-44F9-AEE4-B75116534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82"/>
        <c:axId val="991395039"/>
        <c:axId val="991402943"/>
      </c:barChart>
      <c:catAx>
        <c:axId val="99139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402943"/>
        <c:crosses val="autoZero"/>
        <c:auto val="1"/>
        <c:lblAlgn val="ctr"/>
        <c:lblOffset val="100"/>
        <c:noMultiLvlLbl val="0"/>
      </c:catAx>
      <c:valAx>
        <c:axId val="991402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3950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sv-S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441076126385099E-2"/>
          <c:y val="3.4909149660595634E-2"/>
          <c:w val="0.83498840769903759"/>
          <c:h val="0.6269964036107514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C2-4A74-A1C9-61DA34B33119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C2-4A74-A1C9-61DA34B33119}"/>
              </c:ext>
            </c:extLst>
          </c:dPt>
          <c:dPt>
            <c:idx val="6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0C2-4A74-A1C9-61DA34B33119}"/>
              </c:ext>
            </c:extLst>
          </c:dPt>
          <c:cat>
            <c:numRef>
              <c:f>'[Jämförelseark.xlsx]Resultat på bruttonivå'!$X$5:$AE$5</c:f>
              <c:numCache>
                <c:formatCode>General</c:formatCode>
                <c:ptCount val="8"/>
                <c:pt idx="0">
                  <c:v>2019</c:v>
                </c:pt>
                <c:pt idx="1">
                  <c:v>2022</c:v>
                </c:pt>
                <c:pt idx="3">
                  <c:v>2019</c:v>
                </c:pt>
                <c:pt idx="4">
                  <c:v>2022</c:v>
                </c:pt>
                <c:pt idx="6">
                  <c:v>2019</c:v>
                </c:pt>
                <c:pt idx="7">
                  <c:v>2022</c:v>
                </c:pt>
              </c:numCache>
            </c:numRef>
          </c:cat>
          <c:val>
            <c:numRef>
              <c:f>'[Jämförelseark.xlsx]Resultat på bruttonivå'!$X$12:$AE$12</c:f>
              <c:numCache>
                <c:formatCode>0.0%</c:formatCode>
                <c:ptCount val="8"/>
                <c:pt idx="0" formatCode="0%">
                  <c:v>4.0816326530612242E-2</c:v>
                </c:pt>
                <c:pt idx="1">
                  <c:v>0.13605442176870747</c:v>
                </c:pt>
                <c:pt idx="3">
                  <c:v>5.2999999999999999E-2</c:v>
                </c:pt>
                <c:pt idx="4">
                  <c:v>0.14399999999999999</c:v>
                </c:pt>
                <c:pt idx="6">
                  <c:v>0.04</c:v>
                </c:pt>
                <c:pt idx="7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C2-4A74-A1C9-61DA34B33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82"/>
        <c:axId val="991395039"/>
        <c:axId val="991402943"/>
      </c:barChart>
      <c:catAx>
        <c:axId val="99139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402943"/>
        <c:crosses val="autoZero"/>
        <c:auto val="1"/>
        <c:lblAlgn val="ctr"/>
        <c:lblOffset val="100"/>
        <c:noMultiLvlLbl val="0"/>
      </c:catAx>
      <c:valAx>
        <c:axId val="991402943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3950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spcAft>
          <a:spcPts val="0"/>
        </a:spcAft>
        <a:defRPr/>
      </a:pPr>
      <a:endParaRPr lang="sv-S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56036745406818E-2"/>
          <c:y val="5.8762041394717877E-2"/>
          <c:w val="0.83498840769903759"/>
          <c:h val="0.65872694026089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09-4347-B160-72C8509F1C6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09-4347-B160-72C8509F1C65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09-4347-B160-72C8509F1C65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09-4347-B160-72C8509F1C65}"/>
              </c:ext>
            </c:extLst>
          </c:dPt>
          <c:dPt>
            <c:idx val="6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A09-4347-B160-72C8509F1C65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A09-4347-B160-72C8509F1C65}"/>
              </c:ext>
            </c:extLst>
          </c:dPt>
          <c:cat>
            <c:numRef>
              <c:f>'[Jämförelseark.xlsx]Resultat på bruttonivå'!$O$64:$V$64</c:f>
              <c:numCache>
                <c:formatCode>General</c:formatCode>
                <c:ptCount val="8"/>
                <c:pt idx="0">
                  <c:v>2019</c:v>
                </c:pt>
                <c:pt idx="1">
                  <c:v>2022</c:v>
                </c:pt>
                <c:pt idx="3">
                  <c:v>2019</c:v>
                </c:pt>
                <c:pt idx="4">
                  <c:v>2022</c:v>
                </c:pt>
                <c:pt idx="6">
                  <c:v>2019</c:v>
                </c:pt>
                <c:pt idx="7">
                  <c:v>2022</c:v>
                </c:pt>
              </c:numCache>
            </c:numRef>
          </c:cat>
          <c:val>
            <c:numRef>
              <c:f>'[Jämförelseark.xlsx]Resultat på bruttonivå'!$O$65:$V$65</c:f>
              <c:numCache>
                <c:formatCode>0.0%</c:formatCode>
                <c:ptCount val="8"/>
                <c:pt idx="0">
                  <c:v>0.10674157303370786</c:v>
                </c:pt>
                <c:pt idx="1">
                  <c:v>0.2361111111111111</c:v>
                </c:pt>
                <c:pt idx="3">
                  <c:v>0.10280373831775701</c:v>
                </c:pt>
                <c:pt idx="4">
                  <c:v>0.28888888888888886</c:v>
                </c:pt>
                <c:pt idx="6">
                  <c:v>0.12903225806451613</c:v>
                </c:pt>
                <c:pt idx="7">
                  <c:v>0.29629629629629628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A09-4347-B160-72C8509F1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82"/>
        <c:axId val="991395039"/>
        <c:axId val="991402943"/>
      </c:barChart>
      <c:catAx>
        <c:axId val="99139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402943"/>
        <c:crosses val="autoZero"/>
        <c:auto val="1"/>
        <c:lblAlgn val="ctr"/>
        <c:lblOffset val="100"/>
        <c:noMultiLvlLbl val="0"/>
      </c:catAx>
      <c:valAx>
        <c:axId val="991402943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395039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51181102362208E-2"/>
          <c:y val="5.4294653865162107E-2"/>
          <c:w val="0.83498840769903759"/>
          <c:h val="0.608934339639080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53-41DC-85E0-347D16F49E2D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53-41DC-85E0-347D16F49E2D}"/>
              </c:ext>
            </c:extLst>
          </c:dPt>
          <c:dPt>
            <c:idx val="6"/>
            <c:invertIfNegative val="0"/>
            <c:bubble3D val="0"/>
            <c:spPr>
              <a:pattFill prst="dkUpDiag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F53-41DC-85E0-347D16F49E2D}"/>
              </c:ext>
            </c:extLst>
          </c:dPt>
          <c:cat>
            <c:numRef>
              <c:f>'[Jämförelseark.xlsx]Resultat på bruttonivå'!$O$57:$V$57</c:f>
              <c:numCache>
                <c:formatCode>General</c:formatCode>
                <c:ptCount val="8"/>
                <c:pt idx="0">
                  <c:v>2019</c:v>
                </c:pt>
                <c:pt idx="1">
                  <c:v>2022</c:v>
                </c:pt>
                <c:pt idx="3">
                  <c:v>2019</c:v>
                </c:pt>
                <c:pt idx="4">
                  <c:v>2022</c:v>
                </c:pt>
                <c:pt idx="6">
                  <c:v>2019</c:v>
                </c:pt>
                <c:pt idx="7">
                  <c:v>2022</c:v>
                </c:pt>
              </c:numCache>
            </c:numRef>
          </c:cat>
          <c:val>
            <c:numRef>
              <c:f>'[Jämförelseark.xlsx]Resultat på bruttonivå'!$O$58:$V$58</c:f>
              <c:numCache>
                <c:formatCode>0.0%</c:formatCode>
                <c:ptCount val="8"/>
                <c:pt idx="0">
                  <c:v>0.10828025477707007</c:v>
                </c:pt>
                <c:pt idx="1">
                  <c:v>0.109375</c:v>
                </c:pt>
                <c:pt idx="3">
                  <c:v>9.375E-2</c:v>
                </c:pt>
                <c:pt idx="4">
                  <c:v>0.12195121951219512</c:v>
                </c:pt>
                <c:pt idx="6">
                  <c:v>0.14814814814814814</c:v>
                </c:pt>
                <c:pt idx="7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53-41DC-85E0-347D16F49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82"/>
        <c:axId val="991395039"/>
        <c:axId val="991402943"/>
      </c:barChart>
      <c:catAx>
        <c:axId val="99139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402943"/>
        <c:crosses val="autoZero"/>
        <c:auto val="1"/>
        <c:lblAlgn val="ctr"/>
        <c:lblOffset val="100"/>
        <c:noMultiLvlLbl val="0"/>
      </c:catAx>
      <c:valAx>
        <c:axId val="9914029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99139503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>
        <a:defRPr lang="en-US" sz="14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pPr>
      <a:endParaRPr lang="sv-SE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Procentuell</a:t>
            </a:r>
            <a:r>
              <a:rPr lang="sv-SE" sz="1400" baseline="0"/>
              <a:t> andel när s</a:t>
            </a:r>
            <a:r>
              <a:rPr lang="sv-SE" sz="1400"/>
              <a:t>varen från</a:t>
            </a:r>
            <a:r>
              <a:rPr lang="sv-SE" sz="1400" b="1"/>
              <a:t> samtliga</a:t>
            </a:r>
            <a:r>
              <a:rPr lang="sv-SE" sz="1400" b="1" baseline="0"/>
              <a:t> </a:t>
            </a:r>
            <a:r>
              <a:rPr lang="sv-SE" sz="1400" baseline="0"/>
              <a:t>beaktas </a:t>
            </a:r>
            <a:endParaRPr lang="sv-SE" sz="1400"/>
          </a:p>
        </c:rich>
      </c:tx>
      <c:layout>
        <c:manualLayout>
          <c:xMode val="edge"/>
          <c:yMode val="edge"/>
          <c:x val="0.27000283976754397"/>
          <c:y val="3.3992946686613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8.935304775540602E-2"/>
          <c:w val="0.88498840769903764"/>
          <c:h val="0.59188233265667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[oer_programansvariga_kodsvar_alla_respondenter_220706.xlsx]Blad2!$J$17</c:f>
              <c:strCache>
                <c:ptCount val="1"/>
                <c:pt idx="0">
                  <c:v>2019</c:v>
                </c:pt>
              </c:strCache>
            </c:strRef>
          </c:tx>
          <c:spPr>
            <a:pattFill prst="ltUp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cat>
            <c:strRef>
              <c:f>[oer_programansvariga_kodsvar_alla_respondenter_220706.xlsx]Blad2!$I$18:$I$26</c:f>
              <c:strCache>
                <c:ptCount val="9"/>
                <c:pt idx="0">
                  <c:v>Känner inte till det</c:v>
                </c:pt>
                <c:pt idx="1">
                  <c:v>Finns inga som passar</c:v>
                </c:pt>
                <c:pt idx="2">
                  <c:v>Vi har inte tillräcklig kunskap om OER</c:v>
                </c:pt>
                <c:pt idx="3">
                  <c:v>Bristande kunskap om möjligheterna</c:v>
                </c:pt>
                <c:pt idx="4">
                  <c:v>Det är på gång </c:v>
                </c:pt>
                <c:pt idx="5">
                  <c:v>Tidsbrist</c:v>
                </c:pt>
                <c:pt idx="6">
                  <c:v>Inte aktuellt</c:v>
                </c:pt>
                <c:pt idx="7">
                  <c:v>Saknar behov av det</c:v>
                </c:pt>
                <c:pt idx="8">
                  <c:v>Övrigt</c:v>
                </c:pt>
              </c:strCache>
            </c:strRef>
          </c:cat>
          <c:val>
            <c:numRef>
              <c:f>[oer_programansvariga_kodsvar_alla_respondenter_220706.xlsx]Blad2!$J$18:$J$26</c:f>
              <c:numCache>
                <c:formatCode>0.0%</c:formatCode>
                <c:ptCount val="9"/>
                <c:pt idx="0">
                  <c:v>0.125</c:v>
                </c:pt>
                <c:pt idx="1">
                  <c:v>0.156</c:v>
                </c:pt>
                <c:pt idx="2">
                  <c:v>0.14099999999999999</c:v>
                </c:pt>
                <c:pt idx="3">
                  <c:v>6.3E-2</c:v>
                </c:pt>
                <c:pt idx="4">
                  <c:v>0.156</c:v>
                </c:pt>
                <c:pt idx="5">
                  <c:v>4.7E-2</c:v>
                </c:pt>
                <c:pt idx="6">
                  <c:v>4.7E-2</c:v>
                </c:pt>
                <c:pt idx="7">
                  <c:v>0.125</c:v>
                </c:pt>
                <c:pt idx="8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5-41E4-A001-EFE2E938FD89}"/>
            </c:ext>
          </c:extLst>
        </c:ser>
        <c:ser>
          <c:idx val="1"/>
          <c:order val="1"/>
          <c:tx>
            <c:strRef>
              <c:f>[oer_programansvariga_kodsvar_alla_respondenter_220706.xlsx]Blad2!$K$17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[oer_programansvariga_kodsvar_alla_respondenter_220706.xlsx]Blad2!$I$18:$I$26</c:f>
              <c:strCache>
                <c:ptCount val="9"/>
                <c:pt idx="0">
                  <c:v>Känner inte till det</c:v>
                </c:pt>
                <c:pt idx="1">
                  <c:v>Finns inga som passar</c:v>
                </c:pt>
                <c:pt idx="2">
                  <c:v>Vi har inte tillräcklig kunskap om OER</c:v>
                </c:pt>
                <c:pt idx="3">
                  <c:v>Bristande kunskap om möjligheterna</c:v>
                </c:pt>
                <c:pt idx="4">
                  <c:v>Det är på gång </c:v>
                </c:pt>
                <c:pt idx="5">
                  <c:v>Tidsbrist</c:v>
                </c:pt>
                <c:pt idx="6">
                  <c:v>Inte aktuellt</c:v>
                </c:pt>
                <c:pt idx="7">
                  <c:v>Saknar behov av det</c:v>
                </c:pt>
                <c:pt idx="8">
                  <c:v>Övrigt</c:v>
                </c:pt>
              </c:strCache>
            </c:strRef>
          </c:cat>
          <c:val>
            <c:numRef>
              <c:f>[oer_programansvariga_kodsvar_alla_respondenter_220706.xlsx]Blad2!$K$18:$K$26</c:f>
              <c:numCache>
                <c:formatCode>0.0%</c:formatCode>
                <c:ptCount val="9"/>
                <c:pt idx="0">
                  <c:v>0.24161073825503357</c:v>
                </c:pt>
                <c:pt idx="1">
                  <c:v>0.11409395973154363</c:v>
                </c:pt>
                <c:pt idx="2">
                  <c:v>0.28187919463087246</c:v>
                </c:pt>
                <c:pt idx="3">
                  <c:v>0.28187919463087246</c:v>
                </c:pt>
                <c:pt idx="4">
                  <c:v>6.7114093959731542E-3</c:v>
                </c:pt>
                <c:pt idx="5">
                  <c:v>4.0268456375838924E-2</c:v>
                </c:pt>
                <c:pt idx="6">
                  <c:v>6.7114093959731542E-3</c:v>
                </c:pt>
                <c:pt idx="7">
                  <c:v>6.7114093959731542E-3</c:v>
                </c:pt>
                <c:pt idx="8">
                  <c:v>2.0134228187919462E-2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55-41E4-A001-EFE2E938F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0"/>
        <c:axId val="56059935"/>
        <c:axId val="56061599"/>
      </c:barChart>
      <c:catAx>
        <c:axId val="56059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440000" spcFirstLastPara="1" vertOverflow="ellipsis" wrap="square" anchor="ctr" anchorCtr="0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061599"/>
        <c:crosses val="autoZero"/>
        <c:auto val="1"/>
        <c:lblAlgn val="ctr"/>
        <c:lblOffset val="100"/>
        <c:tickLblSkip val="1"/>
        <c:noMultiLvlLbl val="0"/>
      </c:catAx>
      <c:valAx>
        <c:axId val="56061599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059935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402274715660545"/>
          <c:y val="0.24594852726742486"/>
          <c:w val="0.18751006124234471"/>
          <c:h val="7.15529856479362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2672713342939923"/>
          <c:y val="0.10213764711860253"/>
          <c:w val="0.34763219352445573"/>
          <c:h val="0.771910373619404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[oer_programansvariga_kodsvar_alla_respondenter_220706.xlsx]Biblioteksfrågorna!$N$16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[oer_programansvariga_kodsvar_alla_respondenter_220706.xlsx]Biblioteksfrågorna!$M$17:$M$39</c:f>
              <c:strCache>
                <c:ptCount val="11"/>
                <c:pt idx="0">
                  <c:v>1) Följer ni upp användningen av öppna lärresurser via t.ex användningsstatistik?</c:v>
                </c:pt>
                <c:pt idx="2">
                  <c:v>2) Finns det styrdokument vid lärosätet om öppna lärresurser?</c:v>
                </c:pt>
                <c:pt idx="4">
                  <c:v>3) Har ni fått information om öppna lärresurser från lärosätets bibliotek?</c:v>
                </c:pt>
                <c:pt idx="6">
                  <c:v>4) Har lärosätets bibliotek medverkat i ert arbete med öppna lärresurser?</c:v>
                </c:pt>
                <c:pt idx="8">
                  <c:v>5) Om ni skapar öppna lärresurser har biblioteket då varit ett stöd för att sprida dessa?</c:v>
                </c:pt>
                <c:pt idx="10">
                  <c:v>6) Om ni använder öppna lärresurser delar ni dem med hjälp av ert lärosätesbibliotek?</c:v>
                </c:pt>
              </c:strCache>
              <c:extLst/>
            </c:strRef>
          </c:cat>
          <c:val>
            <c:numRef>
              <c:f>[oer_programansvariga_kodsvar_alla_respondenter_220706.xlsx]Biblioteksfrågorna!$N$17:$N$39</c:f>
              <c:numCache>
                <c:formatCode>General</c:formatCode>
                <c:ptCount val="11"/>
                <c:pt idx="0" formatCode="0.0%">
                  <c:v>7.43801652892562E-2</c:v>
                </c:pt>
                <c:pt idx="2" formatCode="0.0%">
                  <c:v>0.21568627450980393</c:v>
                </c:pt>
                <c:pt idx="4" formatCode="0.0%">
                  <c:v>0.21714285714285714</c:v>
                </c:pt>
                <c:pt idx="6" formatCode="0.0%">
                  <c:v>0.25287356321839083</c:v>
                </c:pt>
                <c:pt idx="8" formatCode="0.0%">
                  <c:v>0.30769230769230771</c:v>
                </c:pt>
                <c:pt idx="10" formatCode="0.0%">
                  <c:v>0.36956521739130432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3C2D-47CE-8C0C-8C5611770B26}"/>
            </c:ext>
          </c:extLst>
        </c:ser>
        <c:ser>
          <c:idx val="1"/>
          <c:order val="1"/>
          <c:tx>
            <c:strRef>
              <c:f>[oer_programansvariga_kodsvar_alla_respondenter_220706.xlsx]Biblioteksfrågorna!$O$16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[oer_programansvariga_kodsvar_alla_respondenter_220706.xlsx]Biblioteksfrågorna!$M$17:$M$39</c:f>
              <c:strCache>
                <c:ptCount val="11"/>
                <c:pt idx="0">
                  <c:v>1) Följer ni upp användningen av öppna lärresurser via t.ex användningsstatistik?</c:v>
                </c:pt>
                <c:pt idx="2">
                  <c:v>2) Finns det styrdokument vid lärosätet om öppna lärresurser?</c:v>
                </c:pt>
                <c:pt idx="4">
                  <c:v>3) Har ni fått information om öppna lärresurser från lärosätets bibliotek?</c:v>
                </c:pt>
                <c:pt idx="6">
                  <c:v>4) Har lärosätets bibliotek medverkat i ert arbete med öppna lärresurser?</c:v>
                </c:pt>
                <c:pt idx="8">
                  <c:v>5) Om ni skapar öppna lärresurser har biblioteket då varit ett stöd för att sprida dessa?</c:v>
                </c:pt>
                <c:pt idx="10">
                  <c:v>6) Om ni använder öppna lärresurser delar ni dem med hjälp av ert lärosätesbibliotek?</c:v>
                </c:pt>
              </c:strCache>
              <c:extLst/>
            </c:strRef>
          </c:cat>
          <c:val>
            <c:numRef>
              <c:f>[oer_programansvariga_kodsvar_alla_respondenter_220706.xlsx]Biblioteksfrågorna!$O$17:$O$39</c:f>
              <c:numCache>
                <c:formatCode>General</c:formatCode>
                <c:ptCount val="11"/>
                <c:pt idx="0" formatCode="0.0%">
                  <c:v>0.92561983471074383</c:v>
                </c:pt>
                <c:pt idx="2" formatCode="0.0%">
                  <c:v>0.78431372549019607</c:v>
                </c:pt>
                <c:pt idx="4" formatCode="0.0%">
                  <c:v>0.78285714285714281</c:v>
                </c:pt>
                <c:pt idx="6" formatCode="0.0%">
                  <c:v>0.74712643678160917</c:v>
                </c:pt>
                <c:pt idx="8" formatCode="0.0%">
                  <c:v>0.69230769230769229</c:v>
                </c:pt>
                <c:pt idx="10" formatCode="0.0%">
                  <c:v>0.63043478260869568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3C2D-47CE-8C0C-8C5611770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857467536"/>
        <c:axId val="857462128"/>
      </c:barChart>
      <c:catAx>
        <c:axId val="857467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4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857462128"/>
        <c:crosses val="autoZero"/>
        <c:auto val="1"/>
        <c:lblAlgn val="ctr"/>
        <c:lblOffset val="100"/>
        <c:noMultiLvlLbl val="0"/>
      </c:catAx>
      <c:valAx>
        <c:axId val="85746212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sv-SE"/>
          </a:p>
        </c:txPr>
        <c:crossAx val="8574675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246289519340861"/>
          <c:y val="0.9145786554140185"/>
          <c:w val="0.16013753187185234"/>
          <c:h val="7.9947858866634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anchor="ctr" anchorCtr="0"/>
    <a:lstStyle/>
    <a:p>
      <a:pPr>
        <a:defRPr>
          <a:ln>
            <a:noFill/>
          </a:ln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0.05833</cdr:x>
      <cdr:y>0.82245</cdr:y>
    </cdr:from>
    <cdr:to>
      <cdr:x>0.29583</cdr:x>
      <cdr:y>0.98325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AF88F7F-DE28-81CF-2C1D-68BEB56C8311}"/>
            </a:ext>
          </a:extLst>
        </cdr:cNvPr>
        <cdr:cNvSpPr txBox="1"/>
      </cdr:nvSpPr>
      <cdr:spPr>
        <a:xfrm xmlns:a="http://schemas.openxmlformats.org/drawingml/2006/main">
          <a:off x="266700" y="2338387"/>
          <a:ext cx="1085850" cy="457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Samtliga</a:t>
          </a:r>
          <a:r>
            <a:rPr lang="sv-SE" sz="1400" baseline="0" dirty="0">
              <a:latin typeface="Calibri" panose="020F0502020204030204" pitchFamily="34" charset="0"/>
              <a:cs typeface="Calibri" panose="020F0502020204030204" pitchFamily="34" charset="0"/>
            </a:rPr>
            <a:t> svarande  n=146/147</a:t>
          </a:r>
          <a:endParaRPr lang="sv-SE" sz="1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0.37083</cdr:x>
      <cdr:y>0.8057</cdr:y>
    </cdr:from>
    <cdr:to>
      <cdr:x>0.69167</cdr:x>
      <cdr:y>0.9933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B0B72DD8-C885-4FEB-228D-33D438B3CEA7}"/>
            </a:ext>
          </a:extLst>
        </cdr:cNvPr>
        <cdr:cNvSpPr txBox="1"/>
      </cdr:nvSpPr>
      <cdr:spPr>
        <a:xfrm xmlns:a="http://schemas.openxmlformats.org/drawingml/2006/main">
          <a:off x="1695450" y="2290763"/>
          <a:ext cx="146685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Enbart program från vilka svar inkom vid båda enkät-tillfällena. n=124/144</a:t>
          </a:r>
        </a:p>
      </cdr:txBody>
    </cdr:sp>
  </cdr:relSizeAnchor>
  <cdr:relSizeAnchor xmlns:cdr="http://schemas.openxmlformats.org/drawingml/2006/chartDrawing">
    <cdr:from>
      <cdr:x>0.69583</cdr:x>
      <cdr:y>0.8057</cdr:y>
    </cdr:from>
    <cdr:to>
      <cdr:x>0.99375</cdr:x>
      <cdr:y>1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B603FE86-625C-3F1D-1B07-B72537E5921B}"/>
            </a:ext>
          </a:extLst>
        </cdr:cNvPr>
        <cdr:cNvSpPr txBox="1"/>
      </cdr:nvSpPr>
      <cdr:spPr>
        <a:xfrm xmlns:a="http://schemas.openxmlformats.org/drawingml/2006/main">
          <a:off x="3181349" y="2290764"/>
          <a:ext cx="1362075" cy="552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Enbart medarbetare</a:t>
          </a:r>
          <a:r>
            <a:rPr lang="sv-SE" sz="1400" baseline="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 som</a:t>
          </a:r>
          <a:r>
            <a:rPr lang="sv-SE" sz="1400" dirty="0">
              <a:effectLst/>
              <a:latin typeface="Calibri" panose="020F0502020204030204" pitchFamily="34" charset="0"/>
              <a:cs typeface="Calibri" panose="020F0502020204030204" pitchFamily="34" charset="0"/>
            </a:rPr>
            <a:t> svarat vid båda enkät-tillfällena  n=33</a:t>
          </a:r>
          <a:endParaRPr lang="sv-SE" sz="1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0.06873</cdr:x>
      <cdr:y>0.76212</cdr:y>
    </cdr:from>
    <cdr:to>
      <cdr:x>0.30623</cdr:x>
      <cdr:y>0.92292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AF88F7F-DE28-81CF-2C1D-68BEB56C8311}"/>
            </a:ext>
          </a:extLst>
        </cdr:cNvPr>
        <cdr:cNvSpPr txBox="1"/>
      </cdr:nvSpPr>
      <cdr:spPr>
        <a:xfrm xmlns:a="http://schemas.openxmlformats.org/drawingml/2006/main">
          <a:off x="316834" y="2010793"/>
          <a:ext cx="1094899" cy="424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Samtliga</a:t>
          </a:r>
          <a:r>
            <a:rPr lang="sv-SE" sz="1400" baseline="0" dirty="0">
              <a:latin typeface="Calibri" panose="020F0502020204030204" pitchFamily="34" charset="0"/>
              <a:cs typeface="Calibri" panose="020F0502020204030204" pitchFamily="34" charset="0"/>
            </a:rPr>
            <a:t> svarande  n=146/147</a:t>
          </a:r>
          <a:endParaRPr lang="sv-SE" sz="1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0.36876</cdr:x>
      <cdr:y>0.75877</cdr:y>
    </cdr:from>
    <cdr:to>
      <cdr:x>0.6896</cdr:x>
      <cdr:y>0.98556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B0B72DD8-C885-4FEB-228D-33D438B3CEA7}"/>
            </a:ext>
          </a:extLst>
        </cdr:cNvPr>
        <cdr:cNvSpPr txBox="1"/>
      </cdr:nvSpPr>
      <cdr:spPr>
        <a:xfrm xmlns:a="http://schemas.openxmlformats.org/drawingml/2006/main">
          <a:off x="1700038" y="2001954"/>
          <a:ext cx="1479105" cy="598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Enbart program från vilka svar inkom vid båda enkät-tillfällena. n=124/144</a:t>
          </a:r>
        </a:p>
      </cdr:txBody>
    </cdr:sp>
  </cdr:relSizeAnchor>
  <cdr:relSizeAnchor xmlns:cdr="http://schemas.openxmlformats.org/drawingml/2006/chartDrawing">
    <cdr:from>
      <cdr:x>0.69382</cdr:x>
      <cdr:y>0.76238</cdr:y>
    </cdr:from>
    <cdr:to>
      <cdr:x>0.99174</cdr:x>
      <cdr:y>0.97112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B603FE86-625C-3F1D-1B07-B72537E5921B}"/>
            </a:ext>
          </a:extLst>
        </cdr:cNvPr>
        <cdr:cNvSpPr txBox="1"/>
      </cdr:nvSpPr>
      <cdr:spPr>
        <a:xfrm xmlns:a="http://schemas.openxmlformats.org/drawingml/2006/main">
          <a:off x="3198559" y="2011479"/>
          <a:ext cx="1373441" cy="550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Enbart medarbetare som svarat vid båda enkät-tillfällena  n=33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0.05833</cdr:x>
      <cdr:y>0.82245</cdr:y>
    </cdr:from>
    <cdr:to>
      <cdr:x>0.29583</cdr:x>
      <cdr:y>0.98325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AF88F7F-DE28-81CF-2C1D-68BEB56C8311}"/>
            </a:ext>
          </a:extLst>
        </cdr:cNvPr>
        <cdr:cNvSpPr txBox="1"/>
      </cdr:nvSpPr>
      <cdr:spPr>
        <a:xfrm xmlns:a="http://schemas.openxmlformats.org/drawingml/2006/main">
          <a:off x="266700" y="2338387"/>
          <a:ext cx="1085850" cy="457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r>
            <a:rPr lang="sv-S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Samtliga svarande  n=178/144</a:t>
          </a:r>
        </a:p>
      </cdr:txBody>
    </cdr:sp>
  </cdr:relSizeAnchor>
  <cdr:relSizeAnchor xmlns:cdr="http://schemas.openxmlformats.org/drawingml/2006/chartDrawing">
    <cdr:from>
      <cdr:x>0.37083</cdr:x>
      <cdr:y>0.8057</cdr:y>
    </cdr:from>
    <cdr:to>
      <cdr:x>0.69167</cdr:x>
      <cdr:y>0.9933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B0B72DD8-C885-4FEB-228D-33D438B3CEA7}"/>
            </a:ext>
          </a:extLst>
        </cdr:cNvPr>
        <cdr:cNvSpPr txBox="1"/>
      </cdr:nvSpPr>
      <cdr:spPr>
        <a:xfrm xmlns:a="http://schemas.openxmlformats.org/drawingml/2006/main">
          <a:off x="1695450" y="2290763"/>
          <a:ext cx="146685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r>
            <a:rPr lang="sv-S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Enbart program från vilka svar inkom vid båda enkät-tillfällena. n=90/107</a:t>
          </a:r>
        </a:p>
      </cdr:txBody>
    </cdr:sp>
  </cdr:relSizeAnchor>
  <cdr:relSizeAnchor xmlns:cdr="http://schemas.openxmlformats.org/drawingml/2006/chartDrawing">
    <cdr:from>
      <cdr:x>0.69583</cdr:x>
      <cdr:y>0.8057</cdr:y>
    </cdr:from>
    <cdr:to>
      <cdr:x>0.99375</cdr:x>
      <cdr:y>1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B603FE86-625C-3F1D-1B07-B72537E5921B}"/>
            </a:ext>
          </a:extLst>
        </cdr:cNvPr>
        <cdr:cNvSpPr txBox="1"/>
      </cdr:nvSpPr>
      <cdr:spPr>
        <a:xfrm xmlns:a="http://schemas.openxmlformats.org/drawingml/2006/main">
          <a:off x="3181349" y="2290764"/>
          <a:ext cx="1362075" cy="552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r>
            <a:rPr lang="sv-S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Enbart medarbetare som svarat vid båda enkät-tillfällena  n=27/27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0.05335</cdr:x>
      <cdr:y>0.76349</cdr:y>
    </cdr:from>
    <cdr:to>
      <cdr:x>0.29085</cdr:x>
      <cdr:y>0.9542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0AF88F7F-DE28-81CF-2C1D-68BEB56C8311}"/>
            </a:ext>
          </a:extLst>
        </cdr:cNvPr>
        <cdr:cNvSpPr txBox="1"/>
      </cdr:nvSpPr>
      <cdr:spPr>
        <a:xfrm xmlns:a="http://schemas.openxmlformats.org/drawingml/2006/main">
          <a:off x="306448" y="1752600"/>
          <a:ext cx="1364099" cy="437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Samtliga</a:t>
          </a:r>
          <a:r>
            <a:rPr lang="sv-SE" sz="1400" baseline="0" dirty="0">
              <a:latin typeface="Calibri" panose="020F0502020204030204" pitchFamily="34" charset="0"/>
              <a:cs typeface="Calibri" panose="020F0502020204030204" pitchFamily="34" charset="0"/>
            </a:rPr>
            <a:t> svarande  n=157/64</a:t>
          </a:r>
          <a:endParaRPr lang="sv-SE" sz="14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  <cdr:relSizeAnchor xmlns:cdr="http://schemas.openxmlformats.org/drawingml/2006/chartDrawing">
    <cdr:from>
      <cdr:x>0.36917</cdr:x>
      <cdr:y>0.76763</cdr:y>
    </cdr:from>
    <cdr:to>
      <cdr:x>0.69001</cdr:x>
      <cdr:y>1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B0B72DD8-C885-4FEB-228D-33D438B3CEA7}"/>
            </a:ext>
          </a:extLst>
        </cdr:cNvPr>
        <cdr:cNvSpPr txBox="1"/>
      </cdr:nvSpPr>
      <cdr:spPr>
        <a:xfrm xmlns:a="http://schemas.openxmlformats.org/drawingml/2006/main">
          <a:off x="2120365" y="1762125"/>
          <a:ext cx="184276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Enbart program från vilka svar inkom vid båda enkättillfällena. n=95/41</a:t>
          </a:r>
        </a:p>
      </cdr:txBody>
    </cdr:sp>
  </cdr:relSizeAnchor>
  <cdr:relSizeAnchor xmlns:cdr="http://schemas.openxmlformats.org/drawingml/2006/chartDrawing">
    <cdr:from>
      <cdr:x>0.69583</cdr:x>
      <cdr:y>0.76764</cdr:y>
    </cdr:from>
    <cdr:to>
      <cdr:x>0.99375</cdr:x>
      <cdr:y>0.99585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B603FE86-625C-3F1D-1B07-B72537E5921B}"/>
            </a:ext>
          </a:extLst>
        </cdr:cNvPr>
        <cdr:cNvSpPr txBox="1"/>
      </cdr:nvSpPr>
      <cdr:spPr>
        <a:xfrm xmlns:a="http://schemas.openxmlformats.org/drawingml/2006/main">
          <a:off x="3996552" y="1762126"/>
          <a:ext cx="1711126" cy="523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400" dirty="0">
              <a:latin typeface="Calibri" panose="020F0502020204030204" pitchFamily="34" charset="0"/>
              <a:cs typeface="Calibri" panose="020F0502020204030204" pitchFamily="34" charset="0"/>
            </a:rPr>
            <a:t>Enbart medarbetare som svarat vid båda enkättillfällena  n=27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AEAF153-37FF-4860-B0A5-C97F289943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385E57-000A-4D2A-865B-E9D7D0F123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31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3EDF522-88E8-46D0-B9C8-B6BE92759F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4200">
              <a:defRPr sz="1000" i="1"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F47CF8D-A258-4943-9B0D-CD5FDB5AE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51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4200">
              <a:defRPr sz="1000" i="1"/>
            </a:lvl1pPr>
          </a:lstStyle>
          <a:p>
            <a:fld id="{45A921BC-535D-49C0-A065-B6F8BF5B955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808B50B-2547-4880-9D2E-08483A9E92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400" y="4763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3D80C9-DB81-4F57-9E38-B221198B2C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4763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6F72F14-C6F5-4B3B-9E14-EA44F3B07D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0338" y="787400"/>
            <a:ext cx="6426200" cy="361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6DAC0613-BE02-423E-AB56-9EB3FCABBC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2013" y="4727575"/>
            <a:ext cx="5022850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C0D20D3-2FA3-42DC-9EF9-33C7936078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5400" y="9450388"/>
            <a:ext cx="289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581025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26FBF202-AC27-4305-9E73-C2E9E6FA4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50388"/>
            <a:ext cx="289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581025">
              <a:defRPr sz="1000" i="1">
                <a:latin typeface="Times New Roman" panose="02020603050405020304" pitchFamily="18" charset="0"/>
              </a:defRPr>
            </a:lvl1pPr>
          </a:lstStyle>
          <a:p>
            <a:fld id="{59B0B9C8-6861-4174-ABAC-ECD70CD00BEE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7588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0411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6784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73692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57551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72721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6489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0149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95274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52860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338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2775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7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6653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3317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b="1" u="none" strike="noStrike" kern="1200" dirty="0">
              <a:solidFill>
                <a:schemeClr val="dk1"/>
              </a:solidFill>
              <a:effectLst/>
              <a:highlight>
                <a:srgbClr val="F1F5FC"/>
              </a:highlight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95661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0B9C8-6861-4174-ABAC-ECD70CD00BEE}" type="slidenum">
              <a:rPr lang="sv-SE" altLang="sv-SE" smtClean="0"/>
              <a:pPr/>
              <a:t>11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62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6080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6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6269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5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88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8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1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6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3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8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7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F5DF6F6-53BC-4DDB-B3AA-3819BF6CA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1301" y="980728"/>
            <a:ext cx="6480720" cy="1981246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  <a:spcBef>
                <a:spcPts val="1200"/>
              </a:spcBef>
            </a:pPr>
            <a: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A</a:t>
            </a:r>
            <a: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nvändning av öppna </a:t>
            </a:r>
            <a:r>
              <a:rPr lang="sv-SE" sz="31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lärresurser</a:t>
            </a:r>
            <a: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inom högskolan</a:t>
            </a:r>
            <a:b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br>
              <a:rPr lang="sv-SE" sz="2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sv-SE" sz="27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sv-SE" sz="2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̶  historisk tillbakablick och aktuella utmaningar</a:t>
            </a:r>
            <a:b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en-GB" altLang="sv-SE" sz="31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84DD54-EE0B-4928-974F-818AB6B388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1301" y="4083503"/>
            <a:ext cx="6334493" cy="1685612"/>
          </a:xfrm>
        </p:spPr>
        <p:txBody>
          <a:bodyPr/>
          <a:lstStyle/>
          <a:p>
            <a:pPr marL="0" indent="19050">
              <a:lnSpc>
                <a:spcPts val="3200"/>
              </a:lnSpc>
              <a:spcBef>
                <a:spcPts val="0"/>
              </a:spcBef>
              <a:buNone/>
            </a:pPr>
            <a:r>
              <a:rPr lang="sv-SE" altLang="sv-SE" sz="2000" i="1" dirty="0">
                <a:solidFill>
                  <a:schemeClr val="accent2">
                    <a:lumMod val="75000"/>
                  </a:schemeClr>
                </a:solidFill>
              </a:rPr>
              <a:t>Presentation vid SFIS Stockholm årsmöte 2024 Analys- och utredningskonsult </a:t>
            </a:r>
            <a:r>
              <a:rPr lang="en-GB" altLang="sv-SE" sz="2000" i="1" dirty="0">
                <a:solidFill>
                  <a:schemeClr val="accent2">
                    <a:lumMod val="75000"/>
                  </a:schemeClr>
                </a:solidFill>
              </a:rPr>
              <a:t>Kjell Nyman</a:t>
            </a:r>
          </a:p>
          <a:p>
            <a:pPr>
              <a:lnSpc>
                <a:spcPts val="3200"/>
              </a:lnSpc>
              <a:spcBef>
                <a:spcPts val="0"/>
              </a:spcBef>
              <a:buFontTx/>
              <a:buNone/>
            </a:pPr>
            <a:endParaRPr lang="sv-SE" altLang="sv-SE" sz="2000" i="1" dirty="0"/>
          </a:p>
          <a:p>
            <a:pPr algn="ctr">
              <a:buFontTx/>
              <a:buNone/>
            </a:pPr>
            <a:endParaRPr lang="en-GB" altLang="sv-SE" sz="3000" i="1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513AABE-E7EF-4C84-82E5-23C4E0E17BC8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772069"/>
            <a:ext cx="8110428" cy="705259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Utmaningar i strävan att nå samma målgrupp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C11D8924-8602-3181-DCDB-B10BE9B7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105" y="1386264"/>
            <a:ext cx="8596668" cy="4048692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Urvalet av program kom av olika skäl att bli något större 2022 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Programmen är inte alltid organiserade på samma sätt som 2019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Förhållandevis stort bortfall 46 procent 2019 och 58 procent 2022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Vilka som ingår i bortfallet skiljer sig åt mellan 2019 och 2022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Svårt att matcha de programansvariga individerna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Identifikation saknades för 30 procent av individerna 2019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Flera har slutat sin tjänst som programansvariga och ersatts av andra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Förändringarna har därför analyserats inte enbart för hela svarspopulationen utan även för de där matchande program respektive individer identifierats  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DCAE42D-FD2A-843B-5212-1E7F2040D880}"/>
              </a:ext>
            </a:extLst>
          </p:cNvPr>
          <p:cNvSpPr txBox="1"/>
          <p:nvPr/>
        </p:nvSpPr>
        <p:spPr>
          <a:xfrm>
            <a:off x="1441105" y="5434956"/>
            <a:ext cx="8596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det följande presenteras de viktigaste slutsatserna från dessa analyser</a:t>
            </a:r>
          </a:p>
        </p:txBody>
      </p:sp>
    </p:spTree>
    <p:extLst>
      <p:ext uri="{BB962C8B-B14F-4D97-AF65-F5344CB8AC3E}">
        <p14:creationId xmlns:p14="http://schemas.microsoft.com/office/powerpoint/2010/main" val="228825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97279"/>
            <a:ext cx="8280920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1: Det finns tydliga indikationer på att användningen av öppna </a:t>
            </a:r>
            <a:r>
              <a:rPr lang="sv-SE" sz="25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lärresurser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ökat under de senaste åren (del 1)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3577D35-10D4-E201-D15C-517D39ED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477328"/>
            <a:ext cx="8424936" cy="4464293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Andelen program i vilka öppna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används i minst en av de kurser som programmet består av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D08E5B5-E0B3-65DA-F203-4198B7259E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9337294"/>
              </p:ext>
            </p:extLst>
          </p:nvPr>
        </p:nvGraphicFramePr>
        <p:xfrm>
          <a:off x="1775520" y="2132855"/>
          <a:ext cx="7200800" cy="4227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455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97279"/>
            <a:ext cx="8352928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1: Det finns tydliga indikationer på att användningen av öppna </a:t>
            </a:r>
            <a:r>
              <a:rPr lang="sv-SE" sz="25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lärresurser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ökat under de senaste åren (del 2)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3577D35-10D4-E201-D15C-517D39ED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477328"/>
            <a:ext cx="9011696" cy="4883393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Andelen program i vilka öppna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används i minst hälften av de          kurser som programmet består av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77F6364-DB8A-4664-BEDD-814639EAC3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6589909"/>
              </p:ext>
            </p:extLst>
          </p:nvPr>
        </p:nvGraphicFramePr>
        <p:xfrm>
          <a:off x="1811524" y="2165575"/>
          <a:ext cx="7416824" cy="436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014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97279"/>
            <a:ext cx="8208912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2</a:t>
            </a:r>
            <a:r>
              <a:rPr lang="sv-SE" sz="2500" b="1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Även utvecklingen av egna </a:t>
            </a:r>
            <a:r>
              <a:rPr lang="sv-SE" sz="2500" b="1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som görs tillgängliga för andra tycks ha ökat</a:t>
            </a:r>
            <a:endParaRPr lang="sv-SE" sz="25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3577D35-10D4-E201-D15C-517D39ED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477328"/>
            <a:ext cx="9011696" cy="4883393"/>
          </a:xfrm>
        </p:spPr>
        <p:txBody>
          <a:bodyPr/>
          <a:lstStyle/>
          <a:p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Andelen program inom vilka egna öppna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utvecklas, som görs      tillgängliga för lärare på andra lärosäten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b="1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89D72F1-C1A7-447C-A6DF-25AF0A0F05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375760"/>
              </p:ext>
            </p:extLst>
          </p:nvPr>
        </p:nvGraphicFramePr>
        <p:xfrm>
          <a:off x="1631504" y="2132856"/>
          <a:ext cx="7271247" cy="422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5424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97279"/>
            <a:ext cx="8208912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3: Andelen som upplever problem i användandet av öppna </a:t>
            </a:r>
            <a:r>
              <a:rPr lang="sv-SE" sz="25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lärresurser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förfaller vara fortsatt lågt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D8B4AB8-CD16-4284-A3D1-75BBE1EC63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3993839"/>
              </p:ext>
            </p:extLst>
          </p:nvPr>
        </p:nvGraphicFramePr>
        <p:xfrm>
          <a:off x="1467989" y="2273372"/>
          <a:ext cx="7848872" cy="4087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B6E37B03-4612-69D4-DD07-71CD0EF667DA}"/>
              </a:ext>
            </a:extLst>
          </p:cNvPr>
          <p:cNvSpPr txBox="1"/>
          <p:nvPr/>
        </p:nvSpPr>
        <p:spPr>
          <a:xfrm>
            <a:off x="1467989" y="1477328"/>
            <a:ext cx="78488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Andelen program inom vilka de stött på problem vid användningen av öppna </a:t>
            </a:r>
            <a:r>
              <a:rPr lang="sv-SE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6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80" y="497279"/>
            <a:ext cx="8208912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4: Många uppger sig ha dålig kännedom och kunskap om öppna </a:t>
            </a:r>
            <a:r>
              <a:rPr lang="sv-SE" sz="25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lärresurser</a:t>
            </a:r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såväl nu som tidigare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B6E37B03-4612-69D4-DD07-71CD0EF667DA}"/>
              </a:ext>
            </a:extLst>
          </p:cNvPr>
          <p:cNvSpPr txBox="1"/>
          <p:nvPr/>
        </p:nvSpPr>
        <p:spPr>
          <a:xfrm>
            <a:off x="1631504" y="1477328"/>
            <a:ext cx="7848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De viktigaste skälen till att öppna </a:t>
            </a:r>
            <a:r>
              <a:rPr lang="sv-SE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lärresurser</a:t>
            </a: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sv-SE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inte</a:t>
            </a: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används</a:t>
            </a:r>
            <a:endParaRPr lang="sv-SE" sz="20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4C710B-BFC7-088F-B112-0A35E659F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8592271"/>
              </p:ext>
            </p:extLst>
          </p:nvPr>
        </p:nvGraphicFramePr>
        <p:xfrm>
          <a:off x="1271464" y="1877438"/>
          <a:ext cx="7848872" cy="4483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54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319564"/>
            <a:ext cx="8817956" cy="838200"/>
          </a:xfrm>
        </p:spPr>
        <p:txBody>
          <a:bodyPr>
            <a:noAutofit/>
          </a:bodyPr>
          <a:lstStyle/>
          <a:p>
            <a:r>
              <a:rPr lang="sv-SE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Slutsats 5: Uppföljning och styrdokument saknas på många läro-säten men biblioteken tycks ha en stödjande roll på flera ställen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781C54C-F69D-625F-05A6-2AF2FFA54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7307944"/>
              </p:ext>
            </p:extLst>
          </p:nvPr>
        </p:nvGraphicFramePr>
        <p:xfrm>
          <a:off x="446396" y="1157764"/>
          <a:ext cx="8817956" cy="5007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002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308" y="772069"/>
            <a:ext cx="7989600" cy="838200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Skäl att tolka resultaten med viss försiktighet</a:t>
            </a:r>
            <a:endParaRPr lang="sv-SE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605E6DB-206A-8AF9-2ADF-ED088954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308" y="1619599"/>
            <a:ext cx="8596668" cy="4680521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förhållandevis höga bortfall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Bortfallsanalysen visar att jämförelsen mellan 2019 och 2020 inte i någon nämnvärd grad påverkats av att vissa program blivit överrepresenterade medan andra blivit underrepresenterade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Resultaten, i synnerhet vad gäller de enskilda åren, kan ha påverkats av att det i allmänhet inte är de programansvariga utan kursansvariga som ansvarar för urvalet av läromedel och eventuell användning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del fritextsvar indikerar att definitionen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ibland tolkats vidare sätt än vad som framgår av frågan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37028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74DF9-05AC-6617-38C9-AE685442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496" y="548680"/>
            <a:ext cx="7642498" cy="648072"/>
          </a:xfrm>
        </p:spPr>
        <p:txBody>
          <a:bodyPr>
            <a:normAutofit fontScale="90000"/>
          </a:bodyPr>
          <a:lstStyle/>
          <a:p>
            <a:r>
              <a:rPr lang="sv-SE" sz="31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Tillbakablick</a:t>
            </a: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D0A9FAC-4F1E-EC7A-2793-17E133C63354}"/>
              </a:ext>
            </a:extLst>
          </p:cNvPr>
          <p:cNvSpPr txBox="1"/>
          <p:nvPr/>
        </p:nvSpPr>
        <p:spPr>
          <a:xfrm>
            <a:off x="1703512" y="1196752"/>
            <a:ext cx="82809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eller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Educational Resources (OER)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har funnits under lång tid, inledningsvis mest i tryckt format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Tog fart på allvar när internet lanserades i mitten av 1990-talet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95250" algn="l"/>
              </a:tabLst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Unesco en stark pådrivande kraften - koppling till Agenda 2030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Unescos arbete har resulterat i att FN:s medlemsländer 2019 enades om en bindande rekommendation om att befrämja användandet av OER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Amerikanska lärosäten, framför allt MIT, Yale,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Standford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och Harvard byggde tidigt upp stora öppna bibliotek med OER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Cirka ett decennium senare började amerikanska lärosäten att sätta ihop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till hela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MOOCs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>
              <a:spcBef>
                <a:spcPts val="1200"/>
              </a:spcBef>
            </a:pPr>
            <a:endParaRPr lang="sv-SE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D391EB-ED4A-F7AD-5DC8-B6DA43AC3779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27022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EFF3A-E0E4-1974-8108-14E99D7DE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852871"/>
            <a:ext cx="7426474" cy="659160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</a:pP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800" b="1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b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8FCAC6-61FC-AC1C-A0F0-6F9DF0F2E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886" y="4929910"/>
            <a:ext cx="2554610" cy="89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E2F8D24-5299-06E8-A00A-44ACB7550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141" y="2439669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4E863DC-6FD7-685D-E4A1-EB588216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886" y="3209041"/>
            <a:ext cx="519038" cy="51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E14FD52-2E7D-B4D9-A2AC-9481886A4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141" y="3145610"/>
            <a:ext cx="566779" cy="56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1CE8BD18-0379-7246-DBA4-255837957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574" y="2463377"/>
            <a:ext cx="519038" cy="51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D3E093-1D68-6DB8-DF3D-ABA336BD3ED4}"/>
              </a:ext>
            </a:extLst>
          </p:cNvPr>
          <p:cNvSpPr txBox="1"/>
          <p:nvPr/>
        </p:nvSpPr>
        <p:spPr>
          <a:xfrm>
            <a:off x="2573232" y="2483617"/>
            <a:ext cx="2349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sv-S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Erkännande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01FBCB3-A220-10AE-C22C-60697CBEBBC9}"/>
              </a:ext>
            </a:extLst>
          </p:cNvPr>
          <p:cNvSpPr txBox="1"/>
          <p:nvPr/>
        </p:nvSpPr>
        <p:spPr>
          <a:xfrm>
            <a:off x="2661612" y="3219331"/>
            <a:ext cx="2810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Icke-kommersiell</a:t>
            </a: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id="{0BCECB0F-D887-D453-AA28-97511AAB5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06886" y="3918459"/>
            <a:ext cx="590414" cy="59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E269467-14D4-4572-F461-C44988F2AB06}"/>
              </a:ext>
            </a:extLst>
          </p:cNvPr>
          <p:cNvSpPr txBox="1"/>
          <p:nvPr/>
        </p:nvSpPr>
        <p:spPr>
          <a:xfrm>
            <a:off x="2697300" y="4014332"/>
            <a:ext cx="3639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 lika (samma villkor)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63CF5C4-5F83-0286-4226-BD5D8ACCE25A}"/>
              </a:ext>
            </a:extLst>
          </p:cNvPr>
          <p:cNvSpPr txBox="1"/>
          <p:nvPr/>
        </p:nvSpPr>
        <p:spPr>
          <a:xfrm>
            <a:off x="6508524" y="2460864"/>
            <a:ext cx="3061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Inga bearbetningar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B634B51-8E42-53BD-A1A0-868F0908EFD0}"/>
              </a:ext>
            </a:extLst>
          </p:cNvPr>
          <p:cNvSpPr txBox="1"/>
          <p:nvPr/>
        </p:nvSpPr>
        <p:spPr>
          <a:xfrm>
            <a:off x="6533428" y="3198166"/>
            <a:ext cx="40308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Utan villkor (fri användning)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DFDE35A-26EE-CC6C-045C-CD3E631E5C75}"/>
              </a:ext>
            </a:extLst>
          </p:cNvPr>
          <p:cNvSpPr txBox="1"/>
          <p:nvPr/>
        </p:nvSpPr>
        <p:spPr>
          <a:xfrm>
            <a:off x="2094573" y="1482992"/>
            <a:ext cx="7553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ideell organisation som bildades i USA 2001 med syfte att underlätta försvaret av upphovsmannarätten (copyright)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9D1681-738D-5651-E2D6-2F351F8F9B60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12679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ECCCE-9D1E-BF1C-0E1E-C905B1FE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8680"/>
            <a:ext cx="8596668" cy="1320800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Andra exempel på internationella initiativ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D4E22C-CB02-037A-EC76-F16CAF68F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595130" cy="51087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EU-kommissionen initiativ (2013)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Education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European Network of Education Councils (NL, BE, PT, CY, LT, MT, HU, EE, FR, ES, RO, CZ, GR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UK)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 tagit på sig uppgiften att följa upp kommissionens initiativ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Nederländerna, digitalisering av utbildning (SURF) med bl.a. portaler för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Tyska Unesco-kommissionen, träffpunkten OER-camp och en nationell portal där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kan delas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Finland 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 Norge finns liknande nationella portaler för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flera länder (UK, FR, ES, PT, CA, USA, IN m.fl.) har öppna universitet etablerats 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5D1ACD7-21ED-B1AA-9295-A2112BD9AB2D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399573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3D785C-806A-C49F-6380-81D0B267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3176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senaste två decenniernas initiativ i Sverige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AAFBAD-4504-3D8F-03EF-46C0478B7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2776"/>
            <a:ext cx="8875050" cy="483562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förstudie om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gjordes 2005 av dåvarande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Bibsam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-avdelningen på KB och Myndigheten för Sveriges nätuniversitet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KB-finansierat stöd för projekt i syfte att öka användningen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OERIIR-projektet 2008-2011 och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ITHU:s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seminarieserie 2010-2011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Handelshögskola i Borås utvecklade 2010 en modell för spridning och användning av öppna digital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Samverkan för Nätbaserad Högskoleutbildning (SNH) och Utbildningsradion (UR) byggde med början 2013 upp en webbaserad portal för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verksamheten lades ner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Göteborgs universitet drev 2020-2021 projektet DURK (delning för utbildning, rekrytering och kunskapsutveckling)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Canvas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är tillgänglig för många lärosäten men plattformen används endast i begränsad utsträckning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54776C2-C385-5FC8-D15F-DDDC97E671B5}"/>
              </a:ext>
            </a:extLst>
          </p:cNvPr>
          <p:cNvSpPr txBox="1"/>
          <p:nvPr/>
        </p:nvSpPr>
        <p:spPr>
          <a:xfrm>
            <a:off x="10416480" y="0"/>
            <a:ext cx="1775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129493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611" y="767670"/>
            <a:ext cx="8208912" cy="706272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KB:s regeringsuppdrag 2021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8603C73-2CFD-5806-B678-3E59533C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0" y="1476782"/>
            <a:ext cx="8392821" cy="49040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Kartlägga och analysera användandet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Framför allt inriktat på det allmänna biblioteksväsendet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av regeringen angivna motiven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 finns ett antal exempel på aktiviteter och projekt inom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där såväl forskningsbibliotek som folkbibliotek, skolbibliotek och forskningsfinansiärer varit involverade men det saknas en samlad överblick och lägesanalys av användandet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är ett viktigt redskap för att stärka människors motståndskraft i påfrestande tider och för att långsiktigt värna de mänskliga rättigheterna på ett jämställt, säkert och hållbart sätt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återrapportering oktober 2022 (kan laddas ner från KB:</a:t>
            </a:r>
            <a:r>
              <a:rPr lang="sv-SE" sz="200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hemsida) 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7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611" y="767670"/>
            <a:ext cx="8208912" cy="706272"/>
          </a:xfrm>
        </p:spPr>
        <p:txBody>
          <a:bodyPr>
            <a:no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Bakgrund till den kompletterade studie jag gjorde åt KB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8603C73-2CFD-5806-B678-3E59533C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1" y="2060848"/>
            <a:ext cx="8064896" cy="4535958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ESO-projekt om digitaliseringen inom högre utbildning 2019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Innefattade en enkät till programansvariga med frågor om bl.a. användningen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Slutsats: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är ett i stort sett okänt begrepp inom stora delar av Högskolan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 används endast i ringa omfattning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Intressant att ta reda på om detta förändrats sedan dess</a:t>
            </a:r>
          </a:p>
          <a:p>
            <a:endParaRPr lang="sv-SE" sz="28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677B8E-C2B8-6BF0-C6C3-07AB5638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883" y="692696"/>
            <a:ext cx="8596668" cy="792088"/>
          </a:xfrm>
        </p:spPr>
        <p:txBody>
          <a:bodyPr/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Upplägg för motsvarande undersökning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413A87-7E5C-9E1D-19DB-950A70A9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28800"/>
            <a:ext cx="8596668" cy="4896544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Övergripande frågeställningar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 användningen och framtagandet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förändrats mellan 2019 och 2022?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 motiven till att använda resp. inte använda dessa resurser annorlunda ut idag jämfört med tidigare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Dessutom ett antal tilläggsfrågor om;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Följer lärosätena upp användningen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Finns styrdokument för användningen av öppna </a:t>
            </a:r>
            <a:r>
              <a:rPr lang="sv-SE" sz="2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lärresurser</a:t>
            </a: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Vilken roll har lärosätesbiblioteken i detta sammanhang?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20000"/>
              <a:buNone/>
            </a:pPr>
            <a:endParaRPr lang="sv-SE" sz="28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5656221-9B09-5621-FF5B-194A77DADFCC}"/>
              </a:ext>
            </a:extLst>
          </p:cNvPr>
          <p:cNvSpPr txBox="1"/>
          <p:nvPr/>
        </p:nvSpPr>
        <p:spPr>
          <a:xfrm>
            <a:off x="10416480" y="488575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218021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8A847-783B-4718-ABA2-D8FA896E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308" y="772069"/>
            <a:ext cx="7989600" cy="838200"/>
          </a:xfrm>
        </p:spPr>
        <p:txBody>
          <a:bodyPr>
            <a:normAutofit/>
          </a:bodyPr>
          <a:lstStyle/>
          <a:p>
            <a:r>
              <a:rPr lang="sv-SE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Metodupplägg för undersökning 2022</a:t>
            </a:r>
            <a:endParaRPr lang="sv-SE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605E6DB-206A-8AF9-2ADF-ED0889543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308" y="1916832"/>
            <a:ext cx="8596668" cy="3880773"/>
          </a:xfrm>
        </p:spPr>
        <p:txBody>
          <a:bodyPr/>
          <a:lstStyle/>
          <a:p>
            <a:pPr marL="0" indent="0">
              <a:buClr>
                <a:schemeClr val="accent2">
                  <a:lumMod val="75000"/>
                </a:schemeClr>
              </a:buClr>
              <a:buSzPct val="120000"/>
              <a:buNone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 att skapa jämförbarhet har;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exakt samma frågor ställts som 2019 (plus tilläggsfrågorna)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enkäten riktats till samma målgrupp dvs en totalundersökning bland programansvariga på yrkesprogram</a:t>
            </a:r>
          </a:p>
          <a:p>
            <a:pPr>
              <a:buClr>
                <a:schemeClr val="accent2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samma teknik använts för att nå respondenterna</a:t>
            </a: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50C2EC-7057-4B6A-B8B1-04D888B6CB9B}"/>
              </a:ext>
            </a:extLst>
          </p:cNvPr>
          <p:cNvSpPr txBox="1"/>
          <p:nvPr/>
        </p:nvSpPr>
        <p:spPr>
          <a:xfrm>
            <a:off x="10427176" y="0"/>
            <a:ext cx="1764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v-SE" dirty="0">
                <a:solidFill>
                  <a:srgbClr val="FFFF00"/>
                </a:solidFill>
              </a:rPr>
              <a:t>Firma</a:t>
            </a:r>
          </a:p>
          <a:p>
            <a:r>
              <a:rPr lang="sv-SE" dirty="0">
                <a:solidFill>
                  <a:srgbClr val="FFFF00"/>
                </a:solidFill>
              </a:rPr>
              <a:t>Kjell Nyman</a:t>
            </a:r>
          </a:p>
          <a:p>
            <a:r>
              <a:rPr lang="sv-SE" dirty="0">
                <a:solidFill>
                  <a:srgbClr val="FFFF00"/>
                </a:solidFill>
              </a:rPr>
              <a:t>Lysekil och</a:t>
            </a:r>
          </a:p>
          <a:p>
            <a:r>
              <a:rPr lang="sv-SE" dirty="0">
                <a:solidFill>
                  <a:srgbClr val="FFFF00"/>
                </a:solidFill>
              </a:rPr>
              <a:t>Stockholm</a:t>
            </a:r>
          </a:p>
        </p:txBody>
      </p:sp>
    </p:spTree>
    <p:extLst>
      <p:ext uri="{BB962C8B-B14F-4D97-AF65-F5344CB8AC3E}">
        <p14:creationId xmlns:p14="http://schemas.microsoft.com/office/powerpoint/2010/main" val="774108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set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90C226"/>
    </a:accent1>
    <a:accent2>
      <a:srgbClr val="54A021"/>
    </a:accent2>
    <a:accent3>
      <a:srgbClr val="E6B91E"/>
    </a:accent3>
    <a:accent4>
      <a:srgbClr val="E76618"/>
    </a:accent4>
    <a:accent5>
      <a:srgbClr val="C42F1A"/>
    </a:accent5>
    <a:accent6>
      <a:srgbClr val="918655"/>
    </a:accent6>
    <a:hlink>
      <a:srgbClr val="99CA3C"/>
    </a:hlink>
    <a:folHlink>
      <a:srgbClr val="B9D18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4001EF3BEF9A0A4F8E128C94BD52ECF8" ma:contentTypeVersion="23" ma:contentTypeDescription="Skapa ny presentation" ma:contentTypeScope="" ma:versionID="d0548c22b574a3b9a94656a6b6666955">
  <xsd:schema xmlns:xsd="http://www.w3.org/2001/XMLSchema" xmlns:xs="http://www.w3.org/2001/XMLSchema" xmlns:p="http://schemas.microsoft.com/office/2006/metadata/properties" xmlns:ns3="4e9c2f0c-7bf8-49af-8356-cbf363fc78a7" xmlns:ns4="cc625d36-bb37-4650-91b9-0c96159295ba" xmlns:ns5="4e299e88-e5ca-4819-b20c-73fa08639097" targetNamespace="http://schemas.microsoft.com/office/2006/metadata/properties" ma:root="true" ma:fieldsID="a79d9c07486a92408112b2387c4aa7a8" ns3:_="" ns4:_="" ns5:_="">
    <xsd:import namespace="4e9c2f0c-7bf8-49af-8356-cbf363fc78a7"/>
    <xsd:import namespace="cc625d36-bb37-4650-91b9-0c96159295ba"/>
    <xsd:import namespace="4e299e88-e5ca-4819-b20c-73fa08639097"/>
    <xsd:element name="properties">
      <xsd:complexType>
        <xsd:sequence>
          <xsd:element name="documentManagement">
            <xsd:complexType>
              <xsd:all>
                <xsd:element ref="ns3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5:_dlc_DocId" minOccurs="0"/>
                <xsd:element ref="ns5:_dlc_DocIdUrl" minOccurs="0"/>
                <xsd:element ref="ns5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DirtyMigration" ma:index="3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4" nillable="true" ma:displayName="Taxonomy Catch All Column1" ma:description="" ma:hidden="true" ma:list="{73d8ae25-4dc1-411b-8940-1b762ded353d}" ma:internalName="TaxCatchAllLabel" ma:readOnly="true" ma:showField="CatchAllDataLabel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9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description="" ma:hidden="true" ma:list="{73d8ae25-4dc1-411b-8940-1b762ded353d}" ma:internalName="TaxCatchAll" ma:showField="CatchAllData" ma:web="bc120e58-bf03-48ca-9d09-05f32815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299e88-e5ca-4819-b20c-73fa08639097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4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7D87C78E2DE34F8B1DDEC34A1AE62A" ma:contentTypeVersion="16" ma:contentTypeDescription="Skapa ett nytt dokument." ma:contentTypeScope="" ma:versionID="59d6cead3bcbc56ac9f1aa4c1e604966">
  <xsd:schema xmlns:xsd="http://www.w3.org/2001/XMLSchema" xmlns:xs="http://www.w3.org/2001/XMLSchema" xmlns:p="http://schemas.microsoft.com/office/2006/metadata/properties" xmlns:ns2="7cb6a11d-8025-4f7e-b812-5adfc83f902e" xmlns:ns3="9d5fb665-3f78-4217-94da-456282004488" targetNamespace="http://schemas.microsoft.com/office/2006/metadata/properties" ma:root="true" ma:fieldsID="56346f17681f0cce69a9afc5e9005390" ns2:_="" ns3:_="">
    <xsd:import namespace="7cb6a11d-8025-4f7e-b812-5adfc83f902e"/>
    <xsd:import namespace="9d5fb665-3f78-4217-94da-4562820044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6a11d-8025-4f7e-b812-5adfc83f9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50422717-dbc4-4c88-9406-613b8b4efb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fb665-3f78-4217-94da-45628200448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7d0637c-d891-4939-9122-aabb0f37189e}" ma:internalName="TaxCatchAll" ma:showField="CatchAllData" ma:web="9d5fb665-3f78-4217-94da-4562820044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fb665-3f78-4217-94da-456282004488" xsi:nil="true"/>
    <lcf76f155ced4ddcb4097134ff3c332f xmlns="7cb6a11d-8025-4f7e-b812-5adfc83f902e">
      <Terms xmlns="http://schemas.microsoft.com/office/infopath/2007/PartnerControls"/>
    </lcf76f155ced4ddcb4097134ff3c332f>
  </documentManagement>
</p:properties>
</file>

<file path=customXml/item5.xml><?xml version="1.0" encoding="utf-8"?>
<LongProperties xmlns="http://schemas.microsoft.com/office/2006/metadata/longProperties"/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7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847B869F-64C7-4534-A22F-951592A809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4e299e88-e5ca-4819-b20c-73fa086390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F47A58-A980-44E4-9FAE-AFA15F27F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7AB6D-D447-4FFC-BFCD-FA62DC815E12}"/>
</file>

<file path=customXml/itemProps4.xml><?xml version="1.0" encoding="utf-8"?>
<ds:datastoreItem xmlns:ds="http://schemas.openxmlformats.org/officeDocument/2006/customXml" ds:itemID="{5DD5DC16-DDF7-4A58-ABDF-7801DE896FE9}">
  <ds:schemaRefs>
    <ds:schemaRef ds:uri="http://schemas.microsoft.com/office/2006/metadata/properties"/>
    <ds:schemaRef ds:uri="http://schemas.microsoft.com/office/infopath/2007/PartnerControls"/>
    <ds:schemaRef ds:uri="cc625d36-bb37-4650-91b9-0c96159295ba"/>
    <ds:schemaRef ds:uri="4e9c2f0c-7bf8-49af-8356-cbf363fc78a7"/>
    <ds:schemaRef ds:uri="4e299e88-e5ca-4819-b20c-73fa08639097"/>
  </ds:schemaRefs>
</ds:datastoreItem>
</file>

<file path=customXml/itemProps5.xml><?xml version="1.0" encoding="utf-8"?>
<ds:datastoreItem xmlns:ds="http://schemas.openxmlformats.org/officeDocument/2006/customXml" ds:itemID="{9E25969B-783A-446B-855E-22F4957667B7}">
  <ds:schemaRefs>
    <ds:schemaRef ds:uri="http://schemas.microsoft.com/office/2006/metadata/longProperties"/>
  </ds:schemaRefs>
</ds:datastoreItem>
</file>

<file path=customXml/itemProps6.xml><?xml version="1.0" encoding="utf-8"?>
<ds:datastoreItem xmlns:ds="http://schemas.openxmlformats.org/officeDocument/2006/customXml" ds:itemID="{DBDDB713-240D-4FE5-A9CF-1901FD75F941}">
  <ds:schemaRefs>
    <ds:schemaRef ds:uri="http://schemas.microsoft.com/sharepoint/events"/>
  </ds:schemaRefs>
</ds:datastoreItem>
</file>

<file path=customXml/itemProps7.xml><?xml version="1.0" encoding="utf-8"?>
<ds:datastoreItem xmlns:ds="http://schemas.openxmlformats.org/officeDocument/2006/customXml" ds:itemID="{D39B1EE3-4D79-44E9-A2D8-7E75D787AE94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14499</TotalTime>
  <Words>1302</Words>
  <Application>Microsoft Office PowerPoint</Application>
  <PresentationFormat>Bredbild</PresentationFormat>
  <Paragraphs>197</Paragraphs>
  <Slides>17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Fasett</vt:lpstr>
      <vt:lpstr>Användning av öppna lärresurser inom högskolan   ̶  historisk tillbakablick och aktuella utmaningar </vt:lpstr>
      <vt:lpstr> Tillbakablick  </vt:lpstr>
      <vt:lpstr> Creative Commons  </vt:lpstr>
      <vt:lpstr>Andra exempel på internationella initiativ</vt:lpstr>
      <vt:lpstr>De senaste två decenniernas initiativ i Sverige</vt:lpstr>
      <vt:lpstr>KB:s regeringsuppdrag 2021</vt:lpstr>
      <vt:lpstr>Bakgrund till den kompletterade studie jag gjorde åt KB</vt:lpstr>
      <vt:lpstr>Upplägg för motsvarande undersökning 2022</vt:lpstr>
      <vt:lpstr>Metodupplägg för undersökning 2022</vt:lpstr>
      <vt:lpstr>Utmaningar i strävan att nå samma målgrupp </vt:lpstr>
      <vt:lpstr>Slutsats 1: Det finns tydliga indikationer på att användningen av öppna lärresurser ökat under de senaste åren (del 1)</vt:lpstr>
      <vt:lpstr>Slutsats 1: Det finns tydliga indikationer på att användningen av öppna lärresurser ökat under de senaste åren (del 2)</vt:lpstr>
      <vt:lpstr>Slutsats 2: Även utvecklingen av egna lärresurser som görs tillgängliga för andra tycks ha ökat</vt:lpstr>
      <vt:lpstr>Slutsats 3: Andelen som upplever problem i användandet av öppna lärresurser förfaller vara fortsatt lågt</vt:lpstr>
      <vt:lpstr>Slutsats 4: Många uppger sig ha dålig kännedom och kunskap om öppna lärresurser såväl nu som tidigare</vt:lpstr>
      <vt:lpstr>Slutsats 5: Uppföljning och styrdokument saknas på många läro-säten men biblioteken tycks ha en stödjande roll på flera ställen </vt:lpstr>
      <vt:lpstr>Skäl att tolka resultaten med viss försiktighet</vt:lpstr>
    </vt:vector>
  </TitlesOfParts>
  <Company>Regeringskansliet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</dc:title>
  <dc:creator>Charrlotte Korfitsen</dc:creator>
  <cp:lastModifiedBy>Kjell Nyman</cp:lastModifiedBy>
  <cp:revision>268</cp:revision>
  <cp:lastPrinted>1999-06-29T12:53:15Z</cp:lastPrinted>
  <dcterms:created xsi:type="dcterms:W3CDTF">1997-12-16T20:59:46Z</dcterms:created>
  <dcterms:modified xsi:type="dcterms:W3CDTF">2024-03-11T16:28:21Z</dcterms:modified>
  <cp:category>Utredning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ID">
    <vt:lpwstr>6;637;0;0</vt:lpwstr>
  </property>
  <property fmtid="{D5CDD505-2E9C-101B-9397-08002B2CF9AE}" pid="3" name="SprakID">
    <vt:i4>0</vt:i4>
  </property>
  <property fmtid="{D5CDD505-2E9C-101B-9397-08002B2CF9AE}" pid="4" name="DokID">
    <vt:i4>88</vt:i4>
  </property>
  <property fmtid="{D5CDD505-2E9C-101B-9397-08002B2CF9AE}" pid="5" name="Nyckelord">
    <vt:lpwstr/>
  </property>
  <property fmtid="{D5CDD505-2E9C-101B-9397-08002B2CF9AE}" pid="6" name="Diarienummer">
    <vt:lpwstr/>
  </property>
  <property fmtid="{D5CDD505-2E9C-101B-9397-08002B2CF9AE}" pid="7" name="c9cd366cc722410295b9eacffbd73909">
    <vt:lpwstr/>
  </property>
  <property fmtid="{D5CDD505-2E9C-101B-9397-08002B2CF9AE}" pid="8" name="Sekretess">
    <vt:lpwstr/>
  </property>
  <property fmtid="{D5CDD505-2E9C-101B-9397-08002B2CF9AE}" pid="9" name="Aktivitetskategori">
    <vt:lpwstr/>
  </property>
  <property fmtid="{D5CDD505-2E9C-101B-9397-08002B2CF9AE}" pid="10" name="Departementsenhet">
    <vt:lpwstr/>
  </property>
  <property fmtid="{D5CDD505-2E9C-101B-9397-08002B2CF9AE}" pid="11" name="ContentTypeId">
    <vt:lpwstr>0x010100BBA312BF02777149882D207184EC35C002004001EF3BEF9A0A4F8E128C94BD52ECF8</vt:lpwstr>
  </property>
  <property fmtid="{D5CDD505-2E9C-101B-9397-08002B2CF9AE}" pid="12" name="_dlc_DocId">
    <vt:lpwstr>QH4UE6JDVAW5-732625360-2538</vt:lpwstr>
  </property>
  <property fmtid="{D5CDD505-2E9C-101B-9397-08002B2CF9AE}" pid="13" name="_dlc_DocIdItemGuid">
    <vt:lpwstr>dea9d000-55f2-42ec-8bf7-4ae5743a0cb1</vt:lpwstr>
  </property>
  <property fmtid="{D5CDD505-2E9C-101B-9397-08002B2CF9AE}" pid="14" name="_dlc_DocIdUrl">
    <vt:lpwstr>https://dhs.sp.regeringskansliet.se/dep/fi/es/_layouts/15/DocIdRedir.aspx?ID=QH4UE6JDVAW5-732625360-2538, QH4UE6JDVAW5-732625360-2538</vt:lpwstr>
  </property>
  <property fmtid="{D5CDD505-2E9C-101B-9397-08002B2CF9AE}" pid="15" name="display_urn:schemas-microsoft-com:office:office#Editor">
    <vt:lpwstr>Charlotte Nömmera</vt:lpwstr>
  </property>
  <property fmtid="{D5CDD505-2E9C-101B-9397-08002B2CF9AE}" pid="16" name="Order">
    <vt:r8>163800</vt:r8>
  </property>
  <property fmtid="{D5CDD505-2E9C-101B-9397-08002B2CF9AE}" pid="17" name="TaxKeyword">
    <vt:lpwstr/>
  </property>
  <property fmtid="{D5CDD505-2E9C-101B-9397-08002B2CF9AE}" pid="18" name="display_urn:schemas-microsoft-com:office:office#Author">
    <vt:lpwstr>Charlotte Nömmera</vt:lpwstr>
  </property>
  <property fmtid="{D5CDD505-2E9C-101B-9397-08002B2CF9AE}" pid="19" name="TaxKeywordTaxHTField">
    <vt:lpwstr/>
  </property>
  <property fmtid="{D5CDD505-2E9C-101B-9397-08002B2CF9AE}" pid="20" name="Organisation">
    <vt:lpwstr/>
  </property>
  <property fmtid="{D5CDD505-2E9C-101B-9397-08002B2CF9AE}" pid="21" name="ActivityCategory">
    <vt:lpwstr/>
  </property>
</Properties>
</file>